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Default Extension="gif" ContentType="image/gi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816" r:id="rId1"/>
  </p:sldMasterIdLst>
  <p:notesMasterIdLst>
    <p:notesMasterId r:id="rId20"/>
  </p:notesMasterIdLst>
  <p:sldIdLst>
    <p:sldId id="269" r:id="rId2"/>
    <p:sldId id="270" r:id="rId3"/>
    <p:sldId id="271" r:id="rId4"/>
    <p:sldId id="274" r:id="rId5"/>
    <p:sldId id="287" r:id="rId6"/>
    <p:sldId id="273" r:id="rId7"/>
    <p:sldId id="272" r:id="rId8"/>
    <p:sldId id="275" r:id="rId9"/>
    <p:sldId id="279" r:id="rId10"/>
    <p:sldId id="281" r:id="rId11"/>
    <p:sldId id="282" r:id="rId12"/>
    <p:sldId id="291" r:id="rId13"/>
    <p:sldId id="283" r:id="rId14"/>
    <p:sldId id="286" r:id="rId15"/>
    <p:sldId id="285" r:id="rId16"/>
    <p:sldId id="288" r:id="rId17"/>
    <p:sldId id="289" r:id="rId18"/>
    <p:sldId id="290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1A6A4"/>
    <a:srgbClr val="A632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E27DA-CB5E-402D-B55F-00260C0F3498}" type="datetimeFigureOut">
              <a:rPr lang="en-ZA" smtClean="0"/>
              <a:pPr/>
              <a:t>8/11/11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057B8-61DD-4B1B-9E14-9F00D4ECBFA6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2F92-6AC6-4422-88B4-FE79F6EB50F9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45F21-F426-471F-894A-070337CD3BE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95338"/>
            <a:ext cx="4838700" cy="36290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828" y="4763390"/>
            <a:ext cx="5007726" cy="4423828"/>
          </a:xfrm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98639-376B-8844-9BD1-399834F87C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was a subsection of energy</a:t>
            </a:r>
            <a:r>
              <a:rPr lang="en-US" baseline="0" dirty="0" smtClean="0"/>
              <a:t> policy – 2 yrs after being released, treasury then decided wasn’t in alignment with </a:t>
            </a:r>
            <a:r>
              <a:rPr lang="en-US" baseline="0" dirty="0" err="1" smtClean="0"/>
              <a:t>gov</a:t>
            </a:r>
            <a:r>
              <a:rPr lang="en-US" baseline="0" dirty="0" smtClean="0"/>
              <a:t> procurement policy, re released – now based on price </a:t>
            </a:r>
            <a:r>
              <a:rPr lang="en-US" baseline="0" dirty="0" err="1" smtClean="0"/>
              <a:t>competetiveness</a:t>
            </a:r>
            <a:r>
              <a:rPr lang="en-US" baseline="0" dirty="0" smtClean="0"/>
              <a:t>, not price – ask INDIA . Not inline with the IRP – Refit</a:t>
            </a:r>
          </a:p>
          <a:p>
            <a:r>
              <a:rPr lang="en-US" baseline="0" dirty="0" smtClean="0"/>
              <a:t>IPAP 2010 – first time Green economy/RE mentioned in </a:t>
            </a:r>
            <a:r>
              <a:rPr lang="en-US" baseline="0" dirty="0" err="1" smtClean="0"/>
              <a:t>Ind</a:t>
            </a:r>
            <a:r>
              <a:rPr lang="en-US" baseline="0" dirty="0" smtClean="0"/>
              <a:t> policy – very vague and previously (2007 IPAP didn’t mention). SARI set under the IPAP (institutional location of </a:t>
            </a:r>
            <a:r>
              <a:rPr lang="en-US" baseline="0" dirty="0" err="1" smtClean="0"/>
              <a:t>SARi</a:t>
            </a:r>
            <a:r>
              <a:rPr lang="en-US" baseline="0" dirty="0" smtClean="0"/>
              <a:t> not known). Energy efficiency, SHW, water efficiency, building standards. IPAP states DTI  CSP demo plant, </a:t>
            </a:r>
          </a:p>
          <a:p>
            <a:r>
              <a:rPr lang="en-US" baseline="0" dirty="0" smtClean="0"/>
              <a:t>New Growth Path- Patel</a:t>
            </a:r>
          </a:p>
          <a:p>
            <a:r>
              <a:rPr lang="en-US" baseline="0" dirty="0" smtClean="0"/>
              <a:t>NPC Diagnostic –</a:t>
            </a:r>
          </a:p>
          <a:p>
            <a:r>
              <a:rPr lang="en-US" baseline="0" dirty="0" smtClean="0"/>
              <a:t>IRP</a:t>
            </a:r>
          </a:p>
          <a:p>
            <a:r>
              <a:rPr lang="en-US" baseline="0" dirty="0" smtClean="0"/>
              <a:t>NPC Low Carbon Economy – workshops for business, (SEA website) , what we need (</a:t>
            </a:r>
            <a:r>
              <a:rPr lang="en-US" baseline="0" dirty="0" err="1" smtClean="0"/>
              <a:t>confidentiatl</a:t>
            </a:r>
            <a:r>
              <a:rPr lang="en-US" baseline="0" dirty="0" smtClean="0"/>
              <a:t> research). Diversifying economy. Use industry for socio-economic, and low carbon </a:t>
            </a:r>
            <a:r>
              <a:rPr lang="en-US" baseline="0" dirty="0" err="1" smtClean="0"/>
              <a:t>ec</a:t>
            </a:r>
            <a:r>
              <a:rPr lang="en-US" baseline="0" dirty="0" smtClean="0"/>
              <a:t> on minerals.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98639-376B-8844-9BD1-399834F87C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98639-376B-8844-9BD1-399834F87C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54FA25-4B28-443B-9210-AC002587111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CAD97-2395-3441-B40A-7B3FE1E8F60C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CAD97-2395-3441-B40A-7B3FE1E8F60C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2B4AB91E-EB1E-43C7-BA2B-FC5FC9418B8E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en-US" smtClean="0"/>
              <a:t>Energy Research Centre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027C-B2E1-4AE7-A3E0-0730F89C0691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0D60-E1DB-4EB6-BE00-576112747D48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152400"/>
            <a:ext cx="88392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43000"/>
            <a:ext cx="80772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9686-F85A-44FF-B535-BAE1B123F5B2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79EA9C9-7F93-4CB3-97BF-9C6257519F06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en-US" smtClean="0"/>
              <a:t>Energy Research Centre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DBFF-0CC6-48C1-BA24-633E52FBCCC8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2DE2-9BF5-4F01-8AEA-34297C7580DE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DF0B-2DE3-4376-ACDF-B91B3D44C03F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7F07-6A59-47C3-8F90-BEBD9036D9C6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F4C0FED-7F73-4B13-AEED-4BF5E6FA5695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en-US" smtClean="0"/>
              <a:t>Energy Research Centre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2D4A22F-5E1A-47C9-BD87-5049A28EE483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en-US" smtClean="0"/>
              <a:t>Energy Research Centre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B9F50CFB-9EF5-4C70-A339-A25DD0A2A975}" type="datetime1">
              <a:rPr lang="en-US" smtClean="0"/>
              <a:pPr/>
              <a:t>8/11/11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1872DD7C-FC17-7943-8449-3FA975C7C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1" name="Line 3"/>
          <p:cNvSpPr>
            <a:spLocks noChangeShapeType="1"/>
          </p:cNvSpPr>
          <p:nvPr/>
        </p:nvSpPr>
        <p:spPr bwMode="auto">
          <a:xfrm>
            <a:off x="457200" y="3733800"/>
            <a:ext cx="8077200" cy="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-112" charset="0"/>
              <a:ea typeface="+mn-ea"/>
            </a:endParaRPr>
          </a:p>
        </p:txBody>
      </p:sp>
      <p:sp>
        <p:nvSpPr>
          <p:cNvPr id="677892" name="Rectangle 4"/>
          <p:cNvSpPr>
            <a:spLocks noChangeArrowheads="1"/>
          </p:cNvSpPr>
          <p:nvPr/>
        </p:nvSpPr>
        <p:spPr bwMode="auto">
          <a:xfrm>
            <a:off x="1219200" y="5943600"/>
            <a:ext cx="541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r" eaLnBrk="0" hangingPunct="0">
              <a:spcBef>
                <a:spcPct val="50000"/>
              </a:spcBef>
              <a:buClr>
                <a:schemeClr val="tx2"/>
              </a:buClr>
              <a:buFont typeface="Monotype Sorts" pitchFamily="-112" charset="2"/>
              <a:buNone/>
              <a:tabLst>
                <a:tab pos="376238" algn="l"/>
              </a:tabLst>
              <a:defRPr/>
            </a:pPr>
            <a:endParaRPr lang="en-US" sz="2000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19475" y="476250"/>
            <a:ext cx="1990725" cy="1657350"/>
            <a:chOff x="3252" y="772"/>
            <a:chExt cx="1544" cy="1511"/>
          </a:xfrm>
        </p:grpSpPr>
        <p:sp>
          <p:nvSpPr>
            <p:cNvPr id="677894" name="Freeform 6"/>
            <p:cNvSpPr>
              <a:spLocks/>
            </p:cNvSpPr>
            <p:nvPr/>
          </p:nvSpPr>
          <p:spPr bwMode="auto">
            <a:xfrm>
              <a:off x="4249" y="926"/>
              <a:ext cx="337" cy="390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14" y="95"/>
                </a:cxn>
                <a:cxn ang="0">
                  <a:pos x="10" y="132"/>
                </a:cxn>
                <a:cxn ang="0">
                  <a:pos x="5" y="159"/>
                </a:cxn>
                <a:cxn ang="0">
                  <a:pos x="10" y="291"/>
                </a:cxn>
                <a:cxn ang="0">
                  <a:pos x="19" y="309"/>
                </a:cxn>
                <a:cxn ang="0">
                  <a:pos x="46" y="350"/>
                </a:cxn>
                <a:cxn ang="0">
                  <a:pos x="82" y="381"/>
                </a:cxn>
                <a:cxn ang="0">
                  <a:pos x="101" y="390"/>
                </a:cxn>
                <a:cxn ang="0">
                  <a:pos x="119" y="390"/>
                </a:cxn>
                <a:cxn ang="0">
                  <a:pos x="128" y="390"/>
                </a:cxn>
                <a:cxn ang="0">
                  <a:pos x="151" y="390"/>
                </a:cxn>
                <a:cxn ang="0">
                  <a:pos x="178" y="386"/>
                </a:cxn>
                <a:cxn ang="0">
                  <a:pos x="196" y="386"/>
                </a:cxn>
                <a:cxn ang="0">
                  <a:pos x="210" y="381"/>
                </a:cxn>
                <a:cxn ang="0">
                  <a:pos x="233" y="372"/>
                </a:cxn>
                <a:cxn ang="0">
                  <a:pos x="260" y="359"/>
                </a:cxn>
                <a:cxn ang="0">
                  <a:pos x="292" y="336"/>
                </a:cxn>
                <a:cxn ang="0">
                  <a:pos x="315" y="304"/>
                </a:cxn>
                <a:cxn ang="0">
                  <a:pos x="333" y="268"/>
                </a:cxn>
                <a:cxn ang="0">
                  <a:pos x="337" y="232"/>
                </a:cxn>
                <a:cxn ang="0">
                  <a:pos x="328" y="182"/>
                </a:cxn>
                <a:cxn ang="0">
                  <a:pos x="324" y="173"/>
                </a:cxn>
                <a:cxn ang="0">
                  <a:pos x="319" y="159"/>
                </a:cxn>
                <a:cxn ang="0">
                  <a:pos x="310" y="141"/>
                </a:cxn>
                <a:cxn ang="0">
                  <a:pos x="296" y="127"/>
                </a:cxn>
                <a:cxn ang="0">
                  <a:pos x="296" y="123"/>
                </a:cxn>
                <a:cxn ang="0">
                  <a:pos x="287" y="109"/>
                </a:cxn>
                <a:cxn ang="0">
                  <a:pos x="274" y="91"/>
                </a:cxn>
                <a:cxn ang="0">
                  <a:pos x="265" y="82"/>
                </a:cxn>
                <a:cxn ang="0">
                  <a:pos x="251" y="50"/>
                </a:cxn>
                <a:cxn ang="0">
                  <a:pos x="237" y="41"/>
                </a:cxn>
                <a:cxn ang="0">
                  <a:pos x="214" y="27"/>
                </a:cxn>
                <a:cxn ang="0">
                  <a:pos x="187" y="18"/>
                </a:cxn>
                <a:cxn ang="0">
                  <a:pos x="155" y="0"/>
                </a:cxn>
                <a:cxn ang="0">
                  <a:pos x="151" y="0"/>
                </a:cxn>
                <a:cxn ang="0">
                  <a:pos x="142" y="0"/>
                </a:cxn>
                <a:cxn ang="0">
                  <a:pos x="123" y="5"/>
                </a:cxn>
                <a:cxn ang="0">
                  <a:pos x="110" y="14"/>
                </a:cxn>
                <a:cxn ang="0">
                  <a:pos x="105" y="18"/>
                </a:cxn>
                <a:cxn ang="0">
                  <a:pos x="92" y="23"/>
                </a:cxn>
                <a:cxn ang="0">
                  <a:pos x="78" y="32"/>
                </a:cxn>
                <a:cxn ang="0">
                  <a:pos x="64" y="36"/>
                </a:cxn>
                <a:cxn ang="0">
                  <a:pos x="51" y="41"/>
                </a:cxn>
                <a:cxn ang="0">
                  <a:pos x="37" y="50"/>
                </a:cxn>
                <a:cxn ang="0">
                  <a:pos x="28" y="59"/>
                </a:cxn>
                <a:cxn ang="0">
                  <a:pos x="23" y="68"/>
                </a:cxn>
              </a:cxnLst>
              <a:rect l="0" t="0" r="r" b="b"/>
              <a:pathLst>
                <a:path w="337" h="390">
                  <a:moveTo>
                    <a:pt x="23" y="68"/>
                  </a:moveTo>
                  <a:lnTo>
                    <a:pt x="19" y="73"/>
                  </a:lnTo>
                  <a:lnTo>
                    <a:pt x="19" y="82"/>
                  </a:lnTo>
                  <a:lnTo>
                    <a:pt x="14" y="95"/>
                  </a:lnTo>
                  <a:lnTo>
                    <a:pt x="14" y="114"/>
                  </a:lnTo>
                  <a:lnTo>
                    <a:pt x="10" y="132"/>
                  </a:lnTo>
                  <a:lnTo>
                    <a:pt x="5" y="145"/>
                  </a:lnTo>
                  <a:lnTo>
                    <a:pt x="5" y="159"/>
                  </a:lnTo>
                  <a:lnTo>
                    <a:pt x="0" y="168"/>
                  </a:lnTo>
                  <a:lnTo>
                    <a:pt x="10" y="291"/>
                  </a:lnTo>
                  <a:lnTo>
                    <a:pt x="10" y="300"/>
                  </a:lnTo>
                  <a:lnTo>
                    <a:pt x="19" y="309"/>
                  </a:lnTo>
                  <a:lnTo>
                    <a:pt x="32" y="327"/>
                  </a:lnTo>
                  <a:lnTo>
                    <a:pt x="46" y="350"/>
                  </a:lnTo>
                  <a:lnTo>
                    <a:pt x="64" y="368"/>
                  </a:lnTo>
                  <a:lnTo>
                    <a:pt x="82" y="381"/>
                  </a:lnTo>
                  <a:lnTo>
                    <a:pt x="92" y="386"/>
                  </a:lnTo>
                  <a:lnTo>
                    <a:pt x="101" y="390"/>
                  </a:lnTo>
                  <a:lnTo>
                    <a:pt x="110" y="390"/>
                  </a:lnTo>
                  <a:lnTo>
                    <a:pt x="119" y="390"/>
                  </a:lnTo>
                  <a:lnTo>
                    <a:pt x="123" y="390"/>
                  </a:lnTo>
                  <a:lnTo>
                    <a:pt x="128" y="390"/>
                  </a:lnTo>
                  <a:lnTo>
                    <a:pt x="137" y="390"/>
                  </a:lnTo>
                  <a:lnTo>
                    <a:pt x="151" y="390"/>
                  </a:lnTo>
                  <a:lnTo>
                    <a:pt x="164" y="386"/>
                  </a:lnTo>
                  <a:lnTo>
                    <a:pt x="178" y="386"/>
                  </a:lnTo>
                  <a:lnTo>
                    <a:pt x="187" y="386"/>
                  </a:lnTo>
                  <a:lnTo>
                    <a:pt x="196" y="386"/>
                  </a:lnTo>
                  <a:lnTo>
                    <a:pt x="201" y="381"/>
                  </a:lnTo>
                  <a:lnTo>
                    <a:pt x="210" y="381"/>
                  </a:lnTo>
                  <a:lnTo>
                    <a:pt x="224" y="377"/>
                  </a:lnTo>
                  <a:lnTo>
                    <a:pt x="233" y="372"/>
                  </a:lnTo>
                  <a:lnTo>
                    <a:pt x="246" y="368"/>
                  </a:lnTo>
                  <a:lnTo>
                    <a:pt x="260" y="359"/>
                  </a:lnTo>
                  <a:lnTo>
                    <a:pt x="278" y="345"/>
                  </a:lnTo>
                  <a:lnTo>
                    <a:pt x="292" y="336"/>
                  </a:lnTo>
                  <a:lnTo>
                    <a:pt x="301" y="318"/>
                  </a:lnTo>
                  <a:lnTo>
                    <a:pt x="315" y="304"/>
                  </a:lnTo>
                  <a:lnTo>
                    <a:pt x="324" y="286"/>
                  </a:lnTo>
                  <a:lnTo>
                    <a:pt x="333" y="268"/>
                  </a:lnTo>
                  <a:lnTo>
                    <a:pt x="337" y="250"/>
                  </a:lnTo>
                  <a:lnTo>
                    <a:pt x="337" y="232"/>
                  </a:lnTo>
                  <a:lnTo>
                    <a:pt x="337" y="209"/>
                  </a:lnTo>
                  <a:lnTo>
                    <a:pt x="328" y="182"/>
                  </a:lnTo>
                  <a:lnTo>
                    <a:pt x="328" y="177"/>
                  </a:lnTo>
                  <a:lnTo>
                    <a:pt x="324" y="173"/>
                  </a:lnTo>
                  <a:lnTo>
                    <a:pt x="324" y="168"/>
                  </a:lnTo>
                  <a:lnTo>
                    <a:pt x="319" y="159"/>
                  </a:lnTo>
                  <a:lnTo>
                    <a:pt x="315" y="150"/>
                  </a:lnTo>
                  <a:lnTo>
                    <a:pt x="310" y="141"/>
                  </a:lnTo>
                  <a:lnTo>
                    <a:pt x="301" y="132"/>
                  </a:lnTo>
                  <a:lnTo>
                    <a:pt x="296" y="127"/>
                  </a:lnTo>
                  <a:lnTo>
                    <a:pt x="296" y="127"/>
                  </a:lnTo>
                  <a:lnTo>
                    <a:pt x="296" y="123"/>
                  </a:lnTo>
                  <a:lnTo>
                    <a:pt x="292" y="114"/>
                  </a:lnTo>
                  <a:lnTo>
                    <a:pt x="287" y="109"/>
                  </a:lnTo>
                  <a:lnTo>
                    <a:pt x="283" y="100"/>
                  </a:lnTo>
                  <a:lnTo>
                    <a:pt x="274" y="91"/>
                  </a:lnTo>
                  <a:lnTo>
                    <a:pt x="269" y="86"/>
                  </a:lnTo>
                  <a:lnTo>
                    <a:pt x="265" y="82"/>
                  </a:lnTo>
                  <a:lnTo>
                    <a:pt x="251" y="50"/>
                  </a:lnTo>
                  <a:lnTo>
                    <a:pt x="251" y="50"/>
                  </a:lnTo>
                  <a:lnTo>
                    <a:pt x="246" y="46"/>
                  </a:lnTo>
                  <a:lnTo>
                    <a:pt x="237" y="41"/>
                  </a:lnTo>
                  <a:lnTo>
                    <a:pt x="228" y="32"/>
                  </a:lnTo>
                  <a:lnTo>
                    <a:pt x="214" y="27"/>
                  </a:lnTo>
                  <a:lnTo>
                    <a:pt x="201" y="23"/>
                  </a:lnTo>
                  <a:lnTo>
                    <a:pt x="187" y="18"/>
                  </a:lnTo>
                  <a:lnTo>
                    <a:pt x="174" y="14"/>
                  </a:lnTo>
                  <a:lnTo>
                    <a:pt x="155" y="0"/>
                  </a:lnTo>
                  <a:lnTo>
                    <a:pt x="155" y="0"/>
                  </a:lnTo>
                  <a:lnTo>
                    <a:pt x="151" y="0"/>
                  </a:lnTo>
                  <a:lnTo>
                    <a:pt x="146" y="0"/>
                  </a:lnTo>
                  <a:lnTo>
                    <a:pt x="142" y="0"/>
                  </a:lnTo>
                  <a:lnTo>
                    <a:pt x="133" y="5"/>
                  </a:lnTo>
                  <a:lnTo>
                    <a:pt x="123" y="5"/>
                  </a:lnTo>
                  <a:lnTo>
                    <a:pt x="119" y="9"/>
                  </a:lnTo>
                  <a:lnTo>
                    <a:pt x="110" y="14"/>
                  </a:lnTo>
                  <a:lnTo>
                    <a:pt x="110" y="14"/>
                  </a:lnTo>
                  <a:lnTo>
                    <a:pt x="105" y="18"/>
                  </a:lnTo>
                  <a:lnTo>
                    <a:pt x="101" y="18"/>
                  </a:lnTo>
                  <a:lnTo>
                    <a:pt x="92" y="23"/>
                  </a:lnTo>
                  <a:lnTo>
                    <a:pt x="82" y="27"/>
                  </a:lnTo>
                  <a:lnTo>
                    <a:pt x="78" y="32"/>
                  </a:lnTo>
                  <a:lnTo>
                    <a:pt x="69" y="32"/>
                  </a:lnTo>
                  <a:lnTo>
                    <a:pt x="64" y="36"/>
                  </a:lnTo>
                  <a:lnTo>
                    <a:pt x="55" y="36"/>
                  </a:lnTo>
                  <a:lnTo>
                    <a:pt x="51" y="41"/>
                  </a:lnTo>
                  <a:lnTo>
                    <a:pt x="46" y="46"/>
                  </a:lnTo>
                  <a:lnTo>
                    <a:pt x="37" y="50"/>
                  </a:lnTo>
                  <a:lnTo>
                    <a:pt x="32" y="55"/>
                  </a:lnTo>
                  <a:lnTo>
                    <a:pt x="28" y="59"/>
                  </a:lnTo>
                  <a:lnTo>
                    <a:pt x="23" y="64"/>
                  </a:lnTo>
                  <a:lnTo>
                    <a:pt x="23" y="68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895" name="Freeform 7"/>
            <p:cNvSpPr>
              <a:spLocks/>
            </p:cNvSpPr>
            <p:nvPr/>
          </p:nvSpPr>
          <p:spPr bwMode="auto">
            <a:xfrm>
              <a:off x="4605" y="1221"/>
              <a:ext cx="150" cy="173"/>
            </a:xfrm>
            <a:custGeom>
              <a:avLst/>
              <a:gdLst/>
              <a:ahLst/>
              <a:cxnLst>
                <a:cxn ang="0">
                  <a:pos x="13" y="5"/>
                </a:cxn>
                <a:cxn ang="0">
                  <a:pos x="9" y="14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4" y="23"/>
                </a:cxn>
                <a:cxn ang="0">
                  <a:pos x="4" y="27"/>
                </a:cxn>
                <a:cxn ang="0">
                  <a:pos x="4" y="27"/>
                </a:cxn>
                <a:cxn ang="0">
                  <a:pos x="4" y="32"/>
                </a:cxn>
                <a:cxn ang="0">
                  <a:pos x="4" y="36"/>
                </a:cxn>
                <a:cxn ang="0">
                  <a:pos x="9" y="36"/>
                </a:cxn>
                <a:cxn ang="0">
                  <a:pos x="13" y="45"/>
                </a:cxn>
                <a:cxn ang="0">
                  <a:pos x="22" y="59"/>
                </a:cxn>
                <a:cxn ang="0">
                  <a:pos x="36" y="77"/>
                </a:cxn>
                <a:cxn ang="0">
                  <a:pos x="50" y="95"/>
                </a:cxn>
                <a:cxn ang="0">
                  <a:pos x="63" y="114"/>
                </a:cxn>
                <a:cxn ang="0">
                  <a:pos x="77" y="132"/>
                </a:cxn>
                <a:cxn ang="0">
                  <a:pos x="86" y="145"/>
                </a:cxn>
                <a:cxn ang="0">
                  <a:pos x="95" y="150"/>
                </a:cxn>
                <a:cxn ang="0">
                  <a:pos x="100" y="150"/>
                </a:cxn>
                <a:cxn ang="0">
                  <a:pos x="100" y="150"/>
                </a:cxn>
                <a:cxn ang="0">
                  <a:pos x="104" y="154"/>
                </a:cxn>
                <a:cxn ang="0">
                  <a:pos x="104" y="154"/>
                </a:cxn>
                <a:cxn ang="0">
                  <a:pos x="104" y="159"/>
                </a:cxn>
                <a:cxn ang="0">
                  <a:pos x="109" y="163"/>
                </a:cxn>
                <a:cxn ang="0">
                  <a:pos x="109" y="168"/>
                </a:cxn>
                <a:cxn ang="0">
                  <a:pos x="113" y="168"/>
                </a:cxn>
                <a:cxn ang="0">
                  <a:pos x="118" y="173"/>
                </a:cxn>
                <a:cxn ang="0">
                  <a:pos x="123" y="168"/>
                </a:cxn>
                <a:cxn ang="0">
                  <a:pos x="150" y="73"/>
                </a:cxn>
                <a:cxn ang="0">
                  <a:pos x="150" y="64"/>
                </a:cxn>
                <a:cxn ang="0">
                  <a:pos x="150" y="59"/>
                </a:cxn>
                <a:cxn ang="0">
                  <a:pos x="141" y="59"/>
                </a:cxn>
                <a:cxn ang="0">
                  <a:pos x="132" y="55"/>
                </a:cxn>
                <a:cxn ang="0">
                  <a:pos x="123" y="45"/>
                </a:cxn>
                <a:cxn ang="0">
                  <a:pos x="113" y="41"/>
                </a:cxn>
                <a:cxn ang="0">
                  <a:pos x="104" y="36"/>
                </a:cxn>
                <a:cxn ang="0">
                  <a:pos x="95" y="32"/>
                </a:cxn>
                <a:cxn ang="0">
                  <a:pos x="86" y="32"/>
                </a:cxn>
                <a:cxn ang="0">
                  <a:pos x="82" y="32"/>
                </a:cxn>
                <a:cxn ang="0">
                  <a:pos x="72" y="27"/>
                </a:cxn>
                <a:cxn ang="0">
                  <a:pos x="59" y="23"/>
                </a:cxn>
                <a:cxn ang="0">
                  <a:pos x="50" y="18"/>
                </a:cxn>
                <a:cxn ang="0">
                  <a:pos x="41" y="14"/>
                </a:cxn>
                <a:cxn ang="0">
                  <a:pos x="31" y="9"/>
                </a:cxn>
                <a:cxn ang="0">
                  <a:pos x="27" y="5"/>
                </a:cxn>
                <a:cxn ang="0">
                  <a:pos x="27" y="0"/>
                </a:cxn>
                <a:cxn ang="0">
                  <a:pos x="13" y="5"/>
                </a:cxn>
              </a:cxnLst>
              <a:rect l="0" t="0" r="r" b="b"/>
              <a:pathLst>
                <a:path w="150" h="173">
                  <a:moveTo>
                    <a:pt x="13" y="5"/>
                  </a:moveTo>
                  <a:lnTo>
                    <a:pt x="9" y="14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4" y="23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4" y="32"/>
                  </a:lnTo>
                  <a:lnTo>
                    <a:pt x="4" y="36"/>
                  </a:lnTo>
                  <a:lnTo>
                    <a:pt x="9" y="36"/>
                  </a:lnTo>
                  <a:lnTo>
                    <a:pt x="13" y="45"/>
                  </a:lnTo>
                  <a:lnTo>
                    <a:pt x="22" y="59"/>
                  </a:lnTo>
                  <a:lnTo>
                    <a:pt x="36" y="77"/>
                  </a:lnTo>
                  <a:lnTo>
                    <a:pt x="50" y="95"/>
                  </a:lnTo>
                  <a:lnTo>
                    <a:pt x="63" y="114"/>
                  </a:lnTo>
                  <a:lnTo>
                    <a:pt x="77" y="132"/>
                  </a:lnTo>
                  <a:lnTo>
                    <a:pt x="86" y="145"/>
                  </a:lnTo>
                  <a:lnTo>
                    <a:pt x="95" y="150"/>
                  </a:lnTo>
                  <a:lnTo>
                    <a:pt x="100" y="150"/>
                  </a:lnTo>
                  <a:lnTo>
                    <a:pt x="100" y="150"/>
                  </a:lnTo>
                  <a:lnTo>
                    <a:pt x="104" y="154"/>
                  </a:lnTo>
                  <a:lnTo>
                    <a:pt x="104" y="154"/>
                  </a:lnTo>
                  <a:lnTo>
                    <a:pt x="104" y="159"/>
                  </a:lnTo>
                  <a:lnTo>
                    <a:pt x="109" y="163"/>
                  </a:lnTo>
                  <a:lnTo>
                    <a:pt x="109" y="168"/>
                  </a:lnTo>
                  <a:lnTo>
                    <a:pt x="113" y="168"/>
                  </a:lnTo>
                  <a:lnTo>
                    <a:pt x="118" y="173"/>
                  </a:lnTo>
                  <a:lnTo>
                    <a:pt x="123" y="168"/>
                  </a:lnTo>
                  <a:lnTo>
                    <a:pt x="150" y="73"/>
                  </a:lnTo>
                  <a:lnTo>
                    <a:pt x="150" y="64"/>
                  </a:lnTo>
                  <a:lnTo>
                    <a:pt x="150" y="59"/>
                  </a:lnTo>
                  <a:lnTo>
                    <a:pt x="141" y="59"/>
                  </a:lnTo>
                  <a:lnTo>
                    <a:pt x="132" y="55"/>
                  </a:lnTo>
                  <a:lnTo>
                    <a:pt x="123" y="45"/>
                  </a:lnTo>
                  <a:lnTo>
                    <a:pt x="113" y="41"/>
                  </a:lnTo>
                  <a:lnTo>
                    <a:pt x="104" y="36"/>
                  </a:lnTo>
                  <a:lnTo>
                    <a:pt x="95" y="32"/>
                  </a:lnTo>
                  <a:lnTo>
                    <a:pt x="86" y="32"/>
                  </a:lnTo>
                  <a:lnTo>
                    <a:pt x="82" y="32"/>
                  </a:lnTo>
                  <a:lnTo>
                    <a:pt x="72" y="27"/>
                  </a:lnTo>
                  <a:lnTo>
                    <a:pt x="59" y="23"/>
                  </a:lnTo>
                  <a:lnTo>
                    <a:pt x="50" y="18"/>
                  </a:lnTo>
                  <a:lnTo>
                    <a:pt x="41" y="14"/>
                  </a:lnTo>
                  <a:lnTo>
                    <a:pt x="31" y="9"/>
                  </a:lnTo>
                  <a:lnTo>
                    <a:pt x="27" y="5"/>
                  </a:lnTo>
                  <a:lnTo>
                    <a:pt x="27" y="0"/>
                  </a:lnTo>
                  <a:lnTo>
                    <a:pt x="13" y="5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896" name="Freeform 8"/>
            <p:cNvSpPr>
              <a:spLocks/>
            </p:cNvSpPr>
            <p:nvPr/>
          </p:nvSpPr>
          <p:spPr bwMode="auto">
            <a:xfrm>
              <a:off x="4609" y="1085"/>
              <a:ext cx="187" cy="12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5" y="14"/>
                </a:cxn>
                <a:cxn ang="0">
                  <a:pos x="14" y="23"/>
                </a:cxn>
                <a:cxn ang="0">
                  <a:pos x="23" y="32"/>
                </a:cxn>
                <a:cxn ang="0">
                  <a:pos x="37" y="41"/>
                </a:cxn>
                <a:cxn ang="0">
                  <a:pos x="50" y="45"/>
                </a:cxn>
                <a:cxn ang="0">
                  <a:pos x="64" y="54"/>
                </a:cxn>
                <a:cxn ang="0">
                  <a:pos x="78" y="59"/>
                </a:cxn>
                <a:cxn ang="0">
                  <a:pos x="91" y="63"/>
                </a:cxn>
                <a:cxn ang="0">
                  <a:pos x="105" y="68"/>
                </a:cxn>
                <a:cxn ang="0">
                  <a:pos x="114" y="73"/>
                </a:cxn>
                <a:cxn ang="0">
                  <a:pos x="146" y="100"/>
                </a:cxn>
                <a:cxn ang="0">
                  <a:pos x="150" y="109"/>
                </a:cxn>
                <a:cxn ang="0">
                  <a:pos x="169" y="127"/>
                </a:cxn>
                <a:cxn ang="0">
                  <a:pos x="173" y="127"/>
                </a:cxn>
                <a:cxn ang="0">
                  <a:pos x="173" y="127"/>
                </a:cxn>
                <a:cxn ang="0">
                  <a:pos x="173" y="122"/>
                </a:cxn>
                <a:cxn ang="0">
                  <a:pos x="178" y="122"/>
                </a:cxn>
                <a:cxn ang="0">
                  <a:pos x="178" y="118"/>
                </a:cxn>
                <a:cxn ang="0">
                  <a:pos x="182" y="118"/>
                </a:cxn>
                <a:cxn ang="0">
                  <a:pos x="182" y="118"/>
                </a:cxn>
                <a:cxn ang="0">
                  <a:pos x="182" y="118"/>
                </a:cxn>
                <a:cxn ang="0">
                  <a:pos x="187" y="118"/>
                </a:cxn>
                <a:cxn ang="0">
                  <a:pos x="187" y="118"/>
                </a:cxn>
                <a:cxn ang="0">
                  <a:pos x="187" y="118"/>
                </a:cxn>
                <a:cxn ang="0">
                  <a:pos x="187" y="118"/>
                </a:cxn>
                <a:cxn ang="0">
                  <a:pos x="187" y="113"/>
                </a:cxn>
                <a:cxn ang="0">
                  <a:pos x="187" y="113"/>
                </a:cxn>
                <a:cxn ang="0">
                  <a:pos x="187" y="113"/>
                </a:cxn>
                <a:cxn ang="0">
                  <a:pos x="187" y="113"/>
                </a:cxn>
                <a:cxn ang="0">
                  <a:pos x="178" y="95"/>
                </a:cxn>
                <a:cxn ang="0">
                  <a:pos x="173" y="41"/>
                </a:cxn>
                <a:cxn ang="0">
                  <a:pos x="173" y="41"/>
                </a:cxn>
                <a:cxn ang="0">
                  <a:pos x="164" y="36"/>
                </a:cxn>
                <a:cxn ang="0">
                  <a:pos x="155" y="32"/>
                </a:cxn>
                <a:cxn ang="0">
                  <a:pos x="141" y="32"/>
                </a:cxn>
                <a:cxn ang="0">
                  <a:pos x="123" y="27"/>
                </a:cxn>
                <a:cxn ang="0">
                  <a:pos x="109" y="23"/>
                </a:cxn>
                <a:cxn ang="0">
                  <a:pos x="96" y="23"/>
                </a:cxn>
                <a:cxn ang="0">
                  <a:pos x="82" y="23"/>
                </a:cxn>
                <a:cxn ang="0">
                  <a:pos x="73" y="18"/>
                </a:cxn>
                <a:cxn ang="0">
                  <a:pos x="59" y="18"/>
                </a:cxn>
                <a:cxn ang="0">
                  <a:pos x="46" y="14"/>
                </a:cxn>
                <a:cxn ang="0">
                  <a:pos x="32" y="9"/>
                </a:cxn>
                <a:cxn ang="0">
                  <a:pos x="23" y="5"/>
                </a:cxn>
                <a:cxn ang="0">
                  <a:pos x="14" y="0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87" h="127">
                  <a:moveTo>
                    <a:pt x="9" y="0"/>
                  </a:moveTo>
                  <a:lnTo>
                    <a:pt x="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5" y="14"/>
                  </a:lnTo>
                  <a:lnTo>
                    <a:pt x="14" y="23"/>
                  </a:lnTo>
                  <a:lnTo>
                    <a:pt x="23" y="32"/>
                  </a:lnTo>
                  <a:lnTo>
                    <a:pt x="37" y="41"/>
                  </a:lnTo>
                  <a:lnTo>
                    <a:pt x="50" y="45"/>
                  </a:lnTo>
                  <a:lnTo>
                    <a:pt x="64" y="54"/>
                  </a:lnTo>
                  <a:lnTo>
                    <a:pt x="78" y="59"/>
                  </a:lnTo>
                  <a:lnTo>
                    <a:pt x="91" y="63"/>
                  </a:lnTo>
                  <a:lnTo>
                    <a:pt x="105" y="68"/>
                  </a:lnTo>
                  <a:lnTo>
                    <a:pt x="114" y="73"/>
                  </a:lnTo>
                  <a:lnTo>
                    <a:pt x="146" y="100"/>
                  </a:lnTo>
                  <a:lnTo>
                    <a:pt x="150" y="109"/>
                  </a:lnTo>
                  <a:lnTo>
                    <a:pt x="169" y="127"/>
                  </a:lnTo>
                  <a:lnTo>
                    <a:pt x="173" y="127"/>
                  </a:lnTo>
                  <a:lnTo>
                    <a:pt x="173" y="127"/>
                  </a:lnTo>
                  <a:lnTo>
                    <a:pt x="173" y="122"/>
                  </a:lnTo>
                  <a:lnTo>
                    <a:pt x="178" y="122"/>
                  </a:lnTo>
                  <a:lnTo>
                    <a:pt x="178" y="118"/>
                  </a:lnTo>
                  <a:lnTo>
                    <a:pt x="182" y="118"/>
                  </a:lnTo>
                  <a:lnTo>
                    <a:pt x="182" y="118"/>
                  </a:lnTo>
                  <a:lnTo>
                    <a:pt x="182" y="118"/>
                  </a:lnTo>
                  <a:lnTo>
                    <a:pt x="187" y="118"/>
                  </a:lnTo>
                  <a:lnTo>
                    <a:pt x="187" y="118"/>
                  </a:lnTo>
                  <a:lnTo>
                    <a:pt x="187" y="118"/>
                  </a:lnTo>
                  <a:lnTo>
                    <a:pt x="187" y="118"/>
                  </a:lnTo>
                  <a:lnTo>
                    <a:pt x="187" y="113"/>
                  </a:lnTo>
                  <a:lnTo>
                    <a:pt x="187" y="113"/>
                  </a:lnTo>
                  <a:lnTo>
                    <a:pt x="187" y="113"/>
                  </a:lnTo>
                  <a:lnTo>
                    <a:pt x="187" y="113"/>
                  </a:lnTo>
                  <a:lnTo>
                    <a:pt x="178" y="95"/>
                  </a:lnTo>
                  <a:lnTo>
                    <a:pt x="173" y="41"/>
                  </a:lnTo>
                  <a:lnTo>
                    <a:pt x="173" y="41"/>
                  </a:lnTo>
                  <a:lnTo>
                    <a:pt x="164" y="36"/>
                  </a:lnTo>
                  <a:lnTo>
                    <a:pt x="155" y="32"/>
                  </a:lnTo>
                  <a:lnTo>
                    <a:pt x="141" y="32"/>
                  </a:lnTo>
                  <a:lnTo>
                    <a:pt x="123" y="27"/>
                  </a:lnTo>
                  <a:lnTo>
                    <a:pt x="109" y="23"/>
                  </a:lnTo>
                  <a:lnTo>
                    <a:pt x="96" y="23"/>
                  </a:lnTo>
                  <a:lnTo>
                    <a:pt x="82" y="23"/>
                  </a:lnTo>
                  <a:lnTo>
                    <a:pt x="73" y="18"/>
                  </a:lnTo>
                  <a:lnTo>
                    <a:pt x="59" y="18"/>
                  </a:lnTo>
                  <a:lnTo>
                    <a:pt x="46" y="14"/>
                  </a:lnTo>
                  <a:lnTo>
                    <a:pt x="32" y="9"/>
                  </a:lnTo>
                  <a:lnTo>
                    <a:pt x="23" y="5"/>
                  </a:lnTo>
                  <a:lnTo>
                    <a:pt x="14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897" name="Freeform 9"/>
            <p:cNvSpPr>
              <a:spLocks/>
            </p:cNvSpPr>
            <p:nvPr/>
          </p:nvSpPr>
          <p:spPr bwMode="auto">
            <a:xfrm>
              <a:off x="4573" y="981"/>
              <a:ext cx="214" cy="86"/>
            </a:xfrm>
            <a:custGeom>
              <a:avLst/>
              <a:gdLst/>
              <a:ahLst/>
              <a:cxnLst>
                <a:cxn ang="0">
                  <a:pos x="18" y="45"/>
                </a:cxn>
                <a:cxn ang="0">
                  <a:pos x="13" y="45"/>
                </a:cxn>
                <a:cxn ang="0">
                  <a:pos x="9" y="45"/>
                </a:cxn>
                <a:cxn ang="0">
                  <a:pos x="4" y="50"/>
                </a:cxn>
                <a:cxn ang="0">
                  <a:pos x="4" y="50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9" y="59"/>
                </a:cxn>
                <a:cxn ang="0">
                  <a:pos x="18" y="63"/>
                </a:cxn>
                <a:cxn ang="0">
                  <a:pos x="23" y="63"/>
                </a:cxn>
                <a:cxn ang="0">
                  <a:pos x="36" y="59"/>
                </a:cxn>
                <a:cxn ang="0">
                  <a:pos x="59" y="59"/>
                </a:cxn>
                <a:cxn ang="0">
                  <a:pos x="86" y="59"/>
                </a:cxn>
                <a:cxn ang="0">
                  <a:pos x="114" y="63"/>
                </a:cxn>
                <a:cxn ang="0">
                  <a:pos x="145" y="68"/>
                </a:cxn>
                <a:cxn ang="0">
                  <a:pos x="177" y="77"/>
                </a:cxn>
                <a:cxn ang="0">
                  <a:pos x="205" y="86"/>
                </a:cxn>
                <a:cxn ang="0">
                  <a:pos x="209" y="81"/>
                </a:cxn>
                <a:cxn ang="0">
                  <a:pos x="200" y="72"/>
                </a:cxn>
                <a:cxn ang="0">
                  <a:pos x="214" y="59"/>
                </a:cxn>
                <a:cxn ang="0">
                  <a:pos x="214" y="59"/>
                </a:cxn>
                <a:cxn ang="0">
                  <a:pos x="209" y="54"/>
                </a:cxn>
                <a:cxn ang="0">
                  <a:pos x="209" y="50"/>
                </a:cxn>
                <a:cxn ang="0">
                  <a:pos x="205" y="45"/>
                </a:cxn>
                <a:cxn ang="0">
                  <a:pos x="200" y="36"/>
                </a:cxn>
                <a:cxn ang="0">
                  <a:pos x="196" y="31"/>
                </a:cxn>
                <a:cxn ang="0">
                  <a:pos x="186" y="27"/>
                </a:cxn>
                <a:cxn ang="0">
                  <a:pos x="182" y="22"/>
                </a:cxn>
                <a:cxn ang="0">
                  <a:pos x="182" y="18"/>
                </a:cxn>
                <a:cxn ang="0">
                  <a:pos x="182" y="18"/>
                </a:cxn>
                <a:cxn ang="0">
                  <a:pos x="182" y="13"/>
                </a:cxn>
                <a:cxn ang="0">
                  <a:pos x="177" y="9"/>
                </a:cxn>
                <a:cxn ang="0">
                  <a:pos x="177" y="9"/>
                </a:cxn>
                <a:cxn ang="0">
                  <a:pos x="173" y="4"/>
                </a:cxn>
                <a:cxn ang="0">
                  <a:pos x="173" y="4"/>
                </a:cxn>
                <a:cxn ang="0">
                  <a:pos x="168" y="0"/>
                </a:cxn>
                <a:cxn ang="0">
                  <a:pos x="164" y="4"/>
                </a:cxn>
                <a:cxn ang="0">
                  <a:pos x="155" y="4"/>
                </a:cxn>
                <a:cxn ang="0">
                  <a:pos x="145" y="9"/>
                </a:cxn>
                <a:cxn ang="0">
                  <a:pos x="132" y="9"/>
                </a:cxn>
                <a:cxn ang="0">
                  <a:pos x="118" y="13"/>
                </a:cxn>
                <a:cxn ang="0">
                  <a:pos x="100" y="18"/>
                </a:cxn>
                <a:cxn ang="0">
                  <a:pos x="91" y="22"/>
                </a:cxn>
                <a:cxn ang="0">
                  <a:pos x="77" y="27"/>
                </a:cxn>
                <a:cxn ang="0">
                  <a:pos x="68" y="31"/>
                </a:cxn>
                <a:cxn ang="0">
                  <a:pos x="59" y="36"/>
                </a:cxn>
                <a:cxn ang="0">
                  <a:pos x="50" y="36"/>
                </a:cxn>
                <a:cxn ang="0">
                  <a:pos x="41" y="40"/>
                </a:cxn>
                <a:cxn ang="0">
                  <a:pos x="32" y="40"/>
                </a:cxn>
                <a:cxn ang="0">
                  <a:pos x="23" y="40"/>
                </a:cxn>
                <a:cxn ang="0">
                  <a:pos x="18" y="45"/>
                </a:cxn>
                <a:cxn ang="0">
                  <a:pos x="18" y="45"/>
                </a:cxn>
              </a:cxnLst>
              <a:rect l="0" t="0" r="r" b="b"/>
              <a:pathLst>
                <a:path w="214" h="86">
                  <a:moveTo>
                    <a:pt x="18" y="45"/>
                  </a:moveTo>
                  <a:lnTo>
                    <a:pt x="13" y="45"/>
                  </a:lnTo>
                  <a:lnTo>
                    <a:pt x="9" y="45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0" y="54"/>
                  </a:lnTo>
                  <a:lnTo>
                    <a:pt x="4" y="54"/>
                  </a:lnTo>
                  <a:lnTo>
                    <a:pt x="9" y="59"/>
                  </a:lnTo>
                  <a:lnTo>
                    <a:pt x="18" y="63"/>
                  </a:lnTo>
                  <a:lnTo>
                    <a:pt x="23" y="63"/>
                  </a:lnTo>
                  <a:lnTo>
                    <a:pt x="36" y="59"/>
                  </a:lnTo>
                  <a:lnTo>
                    <a:pt x="59" y="59"/>
                  </a:lnTo>
                  <a:lnTo>
                    <a:pt x="86" y="59"/>
                  </a:lnTo>
                  <a:lnTo>
                    <a:pt x="114" y="63"/>
                  </a:lnTo>
                  <a:lnTo>
                    <a:pt x="145" y="68"/>
                  </a:lnTo>
                  <a:lnTo>
                    <a:pt x="177" y="77"/>
                  </a:lnTo>
                  <a:lnTo>
                    <a:pt x="205" y="86"/>
                  </a:lnTo>
                  <a:lnTo>
                    <a:pt x="209" y="81"/>
                  </a:lnTo>
                  <a:lnTo>
                    <a:pt x="200" y="72"/>
                  </a:lnTo>
                  <a:lnTo>
                    <a:pt x="214" y="59"/>
                  </a:lnTo>
                  <a:lnTo>
                    <a:pt x="214" y="59"/>
                  </a:lnTo>
                  <a:lnTo>
                    <a:pt x="209" y="54"/>
                  </a:lnTo>
                  <a:lnTo>
                    <a:pt x="209" y="50"/>
                  </a:lnTo>
                  <a:lnTo>
                    <a:pt x="205" y="45"/>
                  </a:lnTo>
                  <a:lnTo>
                    <a:pt x="200" y="36"/>
                  </a:lnTo>
                  <a:lnTo>
                    <a:pt x="196" y="31"/>
                  </a:lnTo>
                  <a:lnTo>
                    <a:pt x="186" y="27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82" y="13"/>
                  </a:lnTo>
                  <a:lnTo>
                    <a:pt x="177" y="9"/>
                  </a:lnTo>
                  <a:lnTo>
                    <a:pt x="177" y="9"/>
                  </a:lnTo>
                  <a:lnTo>
                    <a:pt x="173" y="4"/>
                  </a:lnTo>
                  <a:lnTo>
                    <a:pt x="173" y="4"/>
                  </a:lnTo>
                  <a:lnTo>
                    <a:pt x="168" y="0"/>
                  </a:lnTo>
                  <a:lnTo>
                    <a:pt x="164" y="4"/>
                  </a:lnTo>
                  <a:lnTo>
                    <a:pt x="155" y="4"/>
                  </a:lnTo>
                  <a:lnTo>
                    <a:pt x="145" y="9"/>
                  </a:lnTo>
                  <a:lnTo>
                    <a:pt x="132" y="9"/>
                  </a:lnTo>
                  <a:lnTo>
                    <a:pt x="118" y="13"/>
                  </a:lnTo>
                  <a:lnTo>
                    <a:pt x="100" y="18"/>
                  </a:lnTo>
                  <a:lnTo>
                    <a:pt x="91" y="22"/>
                  </a:lnTo>
                  <a:lnTo>
                    <a:pt x="77" y="27"/>
                  </a:lnTo>
                  <a:lnTo>
                    <a:pt x="68" y="31"/>
                  </a:lnTo>
                  <a:lnTo>
                    <a:pt x="59" y="36"/>
                  </a:lnTo>
                  <a:lnTo>
                    <a:pt x="50" y="36"/>
                  </a:lnTo>
                  <a:lnTo>
                    <a:pt x="41" y="40"/>
                  </a:lnTo>
                  <a:lnTo>
                    <a:pt x="32" y="40"/>
                  </a:lnTo>
                  <a:lnTo>
                    <a:pt x="23" y="40"/>
                  </a:lnTo>
                  <a:lnTo>
                    <a:pt x="18" y="45"/>
                  </a:lnTo>
                  <a:lnTo>
                    <a:pt x="18" y="45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898" name="Freeform 10"/>
            <p:cNvSpPr>
              <a:spLocks/>
            </p:cNvSpPr>
            <p:nvPr/>
          </p:nvSpPr>
          <p:spPr bwMode="auto">
            <a:xfrm>
              <a:off x="4541" y="872"/>
              <a:ext cx="182" cy="104"/>
            </a:xfrm>
            <a:custGeom>
              <a:avLst/>
              <a:gdLst/>
              <a:ahLst/>
              <a:cxnLst>
                <a:cxn ang="0">
                  <a:pos x="9" y="77"/>
                </a:cxn>
                <a:cxn ang="0">
                  <a:pos x="0" y="86"/>
                </a:cxn>
                <a:cxn ang="0">
                  <a:pos x="0" y="86"/>
                </a:cxn>
                <a:cxn ang="0">
                  <a:pos x="0" y="86"/>
                </a:cxn>
                <a:cxn ang="0">
                  <a:pos x="0" y="90"/>
                </a:cxn>
                <a:cxn ang="0">
                  <a:pos x="4" y="95"/>
                </a:cxn>
                <a:cxn ang="0">
                  <a:pos x="4" y="95"/>
                </a:cxn>
                <a:cxn ang="0">
                  <a:pos x="4" y="100"/>
                </a:cxn>
                <a:cxn ang="0">
                  <a:pos x="9" y="104"/>
                </a:cxn>
                <a:cxn ang="0">
                  <a:pos x="9" y="104"/>
                </a:cxn>
                <a:cxn ang="0">
                  <a:pos x="14" y="104"/>
                </a:cxn>
                <a:cxn ang="0">
                  <a:pos x="14" y="104"/>
                </a:cxn>
                <a:cxn ang="0">
                  <a:pos x="18" y="104"/>
                </a:cxn>
                <a:cxn ang="0">
                  <a:pos x="18" y="104"/>
                </a:cxn>
                <a:cxn ang="0">
                  <a:pos x="18" y="104"/>
                </a:cxn>
                <a:cxn ang="0">
                  <a:pos x="18" y="104"/>
                </a:cxn>
                <a:cxn ang="0">
                  <a:pos x="18" y="100"/>
                </a:cxn>
                <a:cxn ang="0">
                  <a:pos x="18" y="100"/>
                </a:cxn>
                <a:cxn ang="0">
                  <a:pos x="23" y="90"/>
                </a:cxn>
                <a:cxn ang="0">
                  <a:pos x="23" y="90"/>
                </a:cxn>
                <a:cxn ang="0">
                  <a:pos x="32" y="86"/>
                </a:cxn>
                <a:cxn ang="0">
                  <a:pos x="45" y="77"/>
                </a:cxn>
                <a:cxn ang="0">
                  <a:pos x="64" y="72"/>
                </a:cxn>
                <a:cxn ang="0">
                  <a:pos x="86" y="63"/>
                </a:cxn>
                <a:cxn ang="0">
                  <a:pos x="114" y="54"/>
                </a:cxn>
                <a:cxn ang="0">
                  <a:pos x="141" y="54"/>
                </a:cxn>
                <a:cxn ang="0">
                  <a:pos x="177" y="54"/>
                </a:cxn>
                <a:cxn ang="0">
                  <a:pos x="182" y="45"/>
                </a:cxn>
                <a:cxn ang="0">
                  <a:pos x="182" y="36"/>
                </a:cxn>
                <a:cxn ang="0">
                  <a:pos x="177" y="36"/>
                </a:cxn>
                <a:cxn ang="0">
                  <a:pos x="173" y="31"/>
                </a:cxn>
                <a:cxn ang="0">
                  <a:pos x="164" y="27"/>
                </a:cxn>
                <a:cxn ang="0">
                  <a:pos x="155" y="22"/>
                </a:cxn>
                <a:cxn ang="0">
                  <a:pos x="146" y="18"/>
                </a:cxn>
                <a:cxn ang="0">
                  <a:pos x="141" y="9"/>
                </a:cxn>
                <a:cxn ang="0">
                  <a:pos x="132" y="4"/>
                </a:cxn>
                <a:cxn ang="0">
                  <a:pos x="132" y="0"/>
                </a:cxn>
                <a:cxn ang="0">
                  <a:pos x="95" y="9"/>
                </a:cxn>
                <a:cxn ang="0">
                  <a:pos x="95" y="18"/>
                </a:cxn>
                <a:cxn ang="0">
                  <a:pos x="77" y="31"/>
                </a:cxn>
                <a:cxn ang="0">
                  <a:pos x="59" y="54"/>
                </a:cxn>
                <a:cxn ang="0">
                  <a:pos x="59" y="54"/>
                </a:cxn>
                <a:cxn ang="0">
                  <a:pos x="50" y="54"/>
                </a:cxn>
                <a:cxn ang="0">
                  <a:pos x="45" y="59"/>
                </a:cxn>
                <a:cxn ang="0">
                  <a:pos x="36" y="63"/>
                </a:cxn>
                <a:cxn ang="0">
                  <a:pos x="27" y="68"/>
                </a:cxn>
                <a:cxn ang="0">
                  <a:pos x="18" y="72"/>
                </a:cxn>
                <a:cxn ang="0">
                  <a:pos x="14" y="77"/>
                </a:cxn>
                <a:cxn ang="0">
                  <a:pos x="9" y="77"/>
                </a:cxn>
              </a:cxnLst>
              <a:rect l="0" t="0" r="r" b="b"/>
              <a:pathLst>
                <a:path w="182" h="104">
                  <a:moveTo>
                    <a:pt x="9" y="77"/>
                  </a:moveTo>
                  <a:lnTo>
                    <a:pt x="0" y="86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4" y="95"/>
                  </a:lnTo>
                  <a:lnTo>
                    <a:pt x="4" y="95"/>
                  </a:lnTo>
                  <a:lnTo>
                    <a:pt x="4" y="100"/>
                  </a:lnTo>
                  <a:lnTo>
                    <a:pt x="9" y="104"/>
                  </a:lnTo>
                  <a:lnTo>
                    <a:pt x="9" y="104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18" y="100"/>
                  </a:lnTo>
                  <a:lnTo>
                    <a:pt x="18" y="100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32" y="86"/>
                  </a:lnTo>
                  <a:lnTo>
                    <a:pt x="45" y="77"/>
                  </a:lnTo>
                  <a:lnTo>
                    <a:pt x="64" y="72"/>
                  </a:lnTo>
                  <a:lnTo>
                    <a:pt x="86" y="63"/>
                  </a:lnTo>
                  <a:lnTo>
                    <a:pt x="114" y="54"/>
                  </a:lnTo>
                  <a:lnTo>
                    <a:pt x="141" y="54"/>
                  </a:lnTo>
                  <a:lnTo>
                    <a:pt x="177" y="54"/>
                  </a:lnTo>
                  <a:lnTo>
                    <a:pt x="182" y="45"/>
                  </a:lnTo>
                  <a:lnTo>
                    <a:pt x="182" y="36"/>
                  </a:lnTo>
                  <a:lnTo>
                    <a:pt x="177" y="36"/>
                  </a:lnTo>
                  <a:lnTo>
                    <a:pt x="173" y="31"/>
                  </a:lnTo>
                  <a:lnTo>
                    <a:pt x="164" y="27"/>
                  </a:lnTo>
                  <a:lnTo>
                    <a:pt x="155" y="22"/>
                  </a:lnTo>
                  <a:lnTo>
                    <a:pt x="146" y="18"/>
                  </a:lnTo>
                  <a:lnTo>
                    <a:pt x="141" y="9"/>
                  </a:lnTo>
                  <a:lnTo>
                    <a:pt x="132" y="4"/>
                  </a:lnTo>
                  <a:lnTo>
                    <a:pt x="132" y="0"/>
                  </a:lnTo>
                  <a:lnTo>
                    <a:pt x="95" y="9"/>
                  </a:lnTo>
                  <a:lnTo>
                    <a:pt x="95" y="18"/>
                  </a:lnTo>
                  <a:lnTo>
                    <a:pt x="77" y="31"/>
                  </a:lnTo>
                  <a:lnTo>
                    <a:pt x="59" y="54"/>
                  </a:lnTo>
                  <a:lnTo>
                    <a:pt x="59" y="54"/>
                  </a:lnTo>
                  <a:lnTo>
                    <a:pt x="50" y="54"/>
                  </a:lnTo>
                  <a:lnTo>
                    <a:pt x="45" y="59"/>
                  </a:lnTo>
                  <a:lnTo>
                    <a:pt x="36" y="63"/>
                  </a:lnTo>
                  <a:lnTo>
                    <a:pt x="27" y="68"/>
                  </a:lnTo>
                  <a:lnTo>
                    <a:pt x="18" y="72"/>
                  </a:lnTo>
                  <a:lnTo>
                    <a:pt x="14" y="77"/>
                  </a:lnTo>
                  <a:lnTo>
                    <a:pt x="9" y="77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899" name="Freeform 11"/>
            <p:cNvSpPr>
              <a:spLocks/>
            </p:cNvSpPr>
            <p:nvPr/>
          </p:nvSpPr>
          <p:spPr bwMode="auto">
            <a:xfrm>
              <a:off x="4476" y="826"/>
              <a:ext cx="104" cy="114"/>
            </a:xfrm>
            <a:custGeom>
              <a:avLst/>
              <a:gdLst/>
              <a:ahLst/>
              <a:cxnLst>
                <a:cxn ang="0">
                  <a:pos x="100" y="18"/>
                </a:cxn>
                <a:cxn ang="0">
                  <a:pos x="96" y="23"/>
                </a:cxn>
                <a:cxn ang="0">
                  <a:pos x="87" y="28"/>
                </a:cxn>
                <a:cxn ang="0">
                  <a:pos x="78" y="37"/>
                </a:cxn>
                <a:cxn ang="0">
                  <a:pos x="59" y="50"/>
                </a:cxn>
                <a:cxn ang="0">
                  <a:pos x="46" y="64"/>
                </a:cxn>
                <a:cxn ang="0">
                  <a:pos x="27" y="82"/>
                </a:cxn>
                <a:cxn ang="0">
                  <a:pos x="14" y="96"/>
                </a:cxn>
                <a:cxn ang="0">
                  <a:pos x="5" y="114"/>
                </a:cxn>
                <a:cxn ang="0">
                  <a:pos x="0" y="100"/>
                </a:cxn>
                <a:cxn ang="0">
                  <a:pos x="5" y="77"/>
                </a:cxn>
                <a:cxn ang="0">
                  <a:pos x="18" y="73"/>
                </a:cxn>
                <a:cxn ang="0">
                  <a:pos x="18" y="59"/>
                </a:cxn>
                <a:cxn ang="0">
                  <a:pos x="18" y="59"/>
                </a:cxn>
                <a:cxn ang="0">
                  <a:pos x="23" y="55"/>
                </a:cxn>
                <a:cxn ang="0">
                  <a:pos x="27" y="46"/>
                </a:cxn>
                <a:cxn ang="0">
                  <a:pos x="32" y="32"/>
                </a:cxn>
                <a:cxn ang="0">
                  <a:pos x="37" y="23"/>
                </a:cxn>
                <a:cxn ang="0">
                  <a:pos x="41" y="14"/>
                </a:cxn>
                <a:cxn ang="0">
                  <a:pos x="46" y="5"/>
                </a:cxn>
                <a:cxn ang="0">
                  <a:pos x="46" y="0"/>
                </a:cxn>
                <a:cxn ang="0">
                  <a:pos x="82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91" y="0"/>
                </a:cxn>
                <a:cxn ang="0">
                  <a:pos x="96" y="5"/>
                </a:cxn>
                <a:cxn ang="0">
                  <a:pos x="100" y="9"/>
                </a:cxn>
                <a:cxn ang="0">
                  <a:pos x="105" y="9"/>
                </a:cxn>
                <a:cxn ang="0">
                  <a:pos x="105" y="14"/>
                </a:cxn>
                <a:cxn ang="0">
                  <a:pos x="100" y="18"/>
                </a:cxn>
              </a:cxnLst>
              <a:rect l="0" t="0" r="r" b="b"/>
              <a:pathLst>
                <a:path w="105" h="114">
                  <a:moveTo>
                    <a:pt x="100" y="18"/>
                  </a:moveTo>
                  <a:lnTo>
                    <a:pt x="96" y="23"/>
                  </a:lnTo>
                  <a:lnTo>
                    <a:pt x="87" y="28"/>
                  </a:lnTo>
                  <a:lnTo>
                    <a:pt x="78" y="37"/>
                  </a:lnTo>
                  <a:lnTo>
                    <a:pt x="59" y="50"/>
                  </a:lnTo>
                  <a:lnTo>
                    <a:pt x="46" y="64"/>
                  </a:lnTo>
                  <a:lnTo>
                    <a:pt x="27" y="82"/>
                  </a:lnTo>
                  <a:lnTo>
                    <a:pt x="14" y="96"/>
                  </a:lnTo>
                  <a:lnTo>
                    <a:pt x="5" y="114"/>
                  </a:lnTo>
                  <a:lnTo>
                    <a:pt x="0" y="100"/>
                  </a:lnTo>
                  <a:lnTo>
                    <a:pt x="5" y="77"/>
                  </a:lnTo>
                  <a:lnTo>
                    <a:pt x="18" y="73"/>
                  </a:lnTo>
                  <a:lnTo>
                    <a:pt x="18" y="59"/>
                  </a:lnTo>
                  <a:lnTo>
                    <a:pt x="18" y="59"/>
                  </a:lnTo>
                  <a:lnTo>
                    <a:pt x="23" y="55"/>
                  </a:lnTo>
                  <a:lnTo>
                    <a:pt x="27" y="46"/>
                  </a:lnTo>
                  <a:lnTo>
                    <a:pt x="32" y="32"/>
                  </a:lnTo>
                  <a:lnTo>
                    <a:pt x="37" y="23"/>
                  </a:lnTo>
                  <a:lnTo>
                    <a:pt x="41" y="14"/>
                  </a:lnTo>
                  <a:lnTo>
                    <a:pt x="46" y="5"/>
                  </a:lnTo>
                  <a:lnTo>
                    <a:pt x="46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91" y="0"/>
                  </a:lnTo>
                  <a:lnTo>
                    <a:pt x="96" y="5"/>
                  </a:lnTo>
                  <a:lnTo>
                    <a:pt x="100" y="9"/>
                  </a:lnTo>
                  <a:lnTo>
                    <a:pt x="105" y="9"/>
                  </a:lnTo>
                  <a:lnTo>
                    <a:pt x="105" y="14"/>
                  </a:lnTo>
                  <a:lnTo>
                    <a:pt x="100" y="18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0" name="Freeform 12"/>
            <p:cNvSpPr>
              <a:spLocks/>
            </p:cNvSpPr>
            <p:nvPr/>
          </p:nvSpPr>
          <p:spPr bwMode="auto">
            <a:xfrm>
              <a:off x="4377" y="799"/>
              <a:ext cx="64" cy="1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36" y="0"/>
                </a:cxn>
                <a:cxn ang="0">
                  <a:pos x="55" y="5"/>
                </a:cxn>
                <a:cxn ang="0">
                  <a:pos x="64" y="5"/>
                </a:cxn>
                <a:cxn ang="0">
                  <a:pos x="64" y="5"/>
                </a:cxn>
                <a:cxn ang="0">
                  <a:pos x="64" y="9"/>
                </a:cxn>
                <a:cxn ang="0">
                  <a:pos x="64" y="14"/>
                </a:cxn>
                <a:cxn ang="0">
                  <a:pos x="64" y="18"/>
                </a:cxn>
                <a:cxn ang="0">
                  <a:pos x="59" y="27"/>
                </a:cxn>
                <a:cxn ang="0">
                  <a:pos x="55" y="41"/>
                </a:cxn>
                <a:cxn ang="0">
                  <a:pos x="50" y="55"/>
                </a:cxn>
                <a:cxn ang="0">
                  <a:pos x="32" y="91"/>
                </a:cxn>
                <a:cxn ang="0">
                  <a:pos x="27" y="91"/>
                </a:cxn>
                <a:cxn ang="0">
                  <a:pos x="27" y="95"/>
                </a:cxn>
                <a:cxn ang="0">
                  <a:pos x="23" y="100"/>
                </a:cxn>
                <a:cxn ang="0">
                  <a:pos x="23" y="109"/>
                </a:cxn>
                <a:cxn ang="0">
                  <a:pos x="27" y="114"/>
                </a:cxn>
                <a:cxn ang="0">
                  <a:pos x="27" y="118"/>
                </a:cxn>
                <a:cxn ang="0">
                  <a:pos x="27" y="123"/>
                </a:cxn>
                <a:cxn ang="0">
                  <a:pos x="27" y="123"/>
                </a:cxn>
                <a:cxn ang="0">
                  <a:pos x="23" y="123"/>
                </a:cxn>
                <a:cxn ang="0">
                  <a:pos x="18" y="123"/>
                </a:cxn>
                <a:cxn ang="0">
                  <a:pos x="9" y="123"/>
                </a:cxn>
                <a:cxn ang="0">
                  <a:pos x="5" y="114"/>
                </a:cxn>
                <a:cxn ang="0">
                  <a:pos x="5" y="109"/>
                </a:cxn>
                <a:cxn ang="0">
                  <a:pos x="5" y="104"/>
                </a:cxn>
                <a:cxn ang="0">
                  <a:pos x="5" y="100"/>
                </a:cxn>
                <a:cxn ang="0">
                  <a:pos x="5" y="100"/>
                </a:cxn>
                <a:cxn ang="0">
                  <a:pos x="5" y="86"/>
                </a:cxn>
                <a:cxn ang="0">
                  <a:pos x="5" y="64"/>
                </a:cxn>
                <a:cxn ang="0">
                  <a:pos x="0" y="41"/>
                </a:cxn>
                <a:cxn ang="0">
                  <a:pos x="0" y="27"/>
                </a:cxn>
              </a:cxnLst>
              <a:rect l="0" t="0" r="r" b="b"/>
              <a:pathLst>
                <a:path w="64" h="123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5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9"/>
                  </a:lnTo>
                  <a:lnTo>
                    <a:pt x="64" y="9"/>
                  </a:lnTo>
                  <a:lnTo>
                    <a:pt x="64" y="9"/>
                  </a:lnTo>
                  <a:lnTo>
                    <a:pt x="64" y="14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59" y="23"/>
                  </a:lnTo>
                  <a:lnTo>
                    <a:pt x="59" y="27"/>
                  </a:lnTo>
                  <a:lnTo>
                    <a:pt x="55" y="32"/>
                  </a:lnTo>
                  <a:lnTo>
                    <a:pt x="55" y="41"/>
                  </a:lnTo>
                  <a:lnTo>
                    <a:pt x="50" y="50"/>
                  </a:lnTo>
                  <a:lnTo>
                    <a:pt x="50" y="55"/>
                  </a:lnTo>
                  <a:lnTo>
                    <a:pt x="46" y="64"/>
                  </a:lnTo>
                  <a:lnTo>
                    <a:pt x="32" y="91"/>
                  </a:lnTo>
                  <a:lnTo>
                    <a:pt x="32" y="91"/>
                  </a:lnTo>
                  <a:lnTo>
                    <a:pt x="27" y="91"/>
                  </a:lnTo>
                  <a:lnTo>
                    <a:pt x="27" y="95"/>
                  </a:lnTo>
                  <a:lnTo>
                    <a:pt x="27" y="95"/>
                  </a:lnTo>
                  <a:lnTo>
                    <a:pt x="27" y="100"/>
                  </a:lnTo>
                  <a:lnTo>
                    <a:pt x="23" y="100"/>
                  </a:lnTo>
                  <a:lnTo>
                    <a:pt x="23" y="104"/>
                  </a:lnTo>
                  <a:lnTo>
                    <a:pt x="23" y="109"/>
                  </a:lnTo>
                  <a:lnTo>
                    <a:pt x="27" y="109"/>
                  </a:lnTo>
                  <a:lnTo>
                    <a:pt x="27" y="114"/>
                  </a:lnTo>
                  <a:lnTo>
                    <a:pt x="27" y="114"/>
                  </a:lnTo>
                  <a:lnTo>
                    <a:pt x="27" y="118"/>
                  </a:lnTo>
                  <a:lnTo>
                    <a:pt x="27" y="118"/>
                  </a:lnTo>
                  <a:lnTo>
                    <a:pt x="27" y="123"/>
                  </a:lnTo>
                  <a:lnTo>
                    <a:pt x="27" y="123"/>
                  </a:lnTo>
                  <a:lnTo>
                    <a:pt x="27" y="123"/>
                  </a:lnTo>
                  <a:lnTo>
                    <a:pt x="27" y="123"/>
                  </a:lnTo>
                  <a:lnTo>
                    <a:pt x="23" y="123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4" y="123"/>
                  </a:lnTo>
                  <a:lnTo>
                    <a:pt x="9" y="123"/>
                  </a:lnTo>
                  <a:lnTo>
                    <a:pt x="5" y="118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5" y="109"/>
                  </a:lnTo>
                  <a:lnTo>
                    <a:pt x="5" y="104"/>
                  </a:lnTo>
                  <a:lnTo>
                    <a:pt x="5" y="104"/>
                  </a:lnTo>
                  <a:lnTo>
                    <a:pt x="5" y="100"/>
                  </a:lnTo>
                  <a:lnTo>
                    <a:pt x="5" y="100"/>
                  </a:lnTo>
                  <a:lnTo>
                    <a:pt x="5" y="100"/>
                  </a:lnTo>
                  <a:lnTo>
                    <a:pt x="5" y="100"/>
                  </a:lnTo>
                  <a:lnTo>
                    <a:pt x="5" y="95"/>
                  </a:lnTo>
                  <a:lnTo>
                    <a:pt x="5" y="86"/>
                  </a:lnTo>
                  <a:lnTo>
                    <a:pt x="5" y="77"/>
                  </a:lnTo>
                  <a:lnTo>
                    <a:pt x="5" y="64"/>
                  </a:lnTo>
                  <a:lnTo>
                    <a:pt x="0" y="50"/>
                  </a:lnTo>
                  <a:lnTo>
                    <a:pt x="0" y="41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1" name="Freeform 13"/>
            <p:cNvSpPr>
              <a:spLocks/>
            </p:cNvSpPr>
            <p:nvPr/>
          </p:nvSpPr>
          <p:spPr bwMode="auto">
            <a:xfrm>
              <a:off x="4140" y="813"/>
              <a:ext cx="144" cy="140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1" y="13"/>
                </a:cxn>
                <a:cxn ang="0">
                  <a:pos x="91" y="18"/>
                </a:cxn>
                <a:cxn ang="0">
                  <a:pos x="96" y="27"/>
                </a:cxn>
                <a:cxn ang="0">
                  <a:pos x="100" y="41"/>
                </a:cxn>
                <a:cxn ang="0">
                  <a:pos x="109" y="59"/>
                </a:cxn>
                <a:cxn ang="0">
                  <a:pos x="119" y="72"/>
                </a:cxn>
                <a:cxn ang="0">
                  <a:pos x="123" y="90"/>
                </a:cxn>
                <a:cxn ang="0">
                  <a:pos x="132" y="104"/>
                </a:cxn>
                <a:cxn ang="0">
                  <a:pos x="137" y="113"/>
                </a:cxn>
                <a:cxn ang="0">
                  <a:pos x="137" y="113"/>
                </a:cxn>
                <a:cxn ang="0">
                  <a:pos x="137" y="113"/>
                </a:cxn>
                <a:cxn ang="0">
                  <a:pos x="141" y="118"/>
                </a:cxn>
                <a:cxn ang="0">
                  <a:pos x="141" y="122"/>
                </a:cxn>
                <a:cxn ang="0">
                  <a:pos x="141" y="127"/>
                </a:cxn>
                <a:cxn ang="0">
                  <a:pos x="141" y="131"/>
                </a:cxn>
                <a:cxn ang="0">
                  <a:pos x="141" y="136"/>
                </a:cxn>
                <a:cxn ang="0">
                  <a:pos x="141" y="140"/>
                </a:cxn>
                <a:cxn ang="0">
                  <a:pos x="137" y="140"/>
                </a:cxn>
                <a:cxn ang="0">
                  <a:pos x="137" y="140"/>
                </a:cxn>
                <a:cxn ang="0">
                  <a:pos x="132" y="140"/>
                </a:cxn>
                <a:cxn ang="0">
                  <a:pos x="132" y="140"/>
                </a:cxn>
                <a:cxn ang="0">
                  <a:pos x="128" y="140"/>
                </a:cxn>
                <a:cxn ang="0">
                  <a:pos x="128" y="136"/>
                </a:cxn>
                <a:cxn ang="0">
                  <a:pos x="128" y="136"/>
                </a:cxn>
                <a:cxn ang="0">
                  <a:pos x="128" y="136"/>
                </a:cxn>
                <a:cxn ang="0">
                  <a:pos x="119" y="136"/>
                </a:cxn>
                <a:cxn ang="0">
                  <a:pos x="109" y="131"/>
                </a:cxn>
                <a:cxn ang="0">
                  <a:pos x="105" y="122"/>
                </a:cxn>
                <a:cxn ang="0">
                  <a:pos x="100" y="122"/>
                </a:cxn>
                <a:cxn ang="0">
                  <a:pos x="91" y="113"/>
                </a:cxn>
                <a:cxn ang="0">
                  <a:pos x="78" y="104"/>
                </a:cxn>
                <a:cxn ang="0">
                  <a:pos x="64" y="95"/>
                </a:cxn>
                <a:cxn ang="0">
                  <a:pos x="46" y="81"/>
                </a:cxn>
                <a:cxn ang="0">
                  <a:pos x="28" y="63"/>
                </a:cxn>
                <a:cxn ang="0">
                  <a:pos x="14" y="50"/>
                </a:cxn>
                <a:cxn ang="0">
                  <a:pos x="0" y="41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5" y="27"/>
                </a:cxn>
                <a:cxn ang="0">
                  <a:pos x="5" y="27"/>
                </a:cxn>
                <a:cxn ang="0">
                  <a:pos x="5" y="22"/>
                </a:cxn>
                <a:cxn ang="0">
                  <a:pos x="9" y="22"/>
                </a:cxn>
                <a:cxn ang="0">
                  <a:pos x="14" y="22"/>
                </a:cxn>
                <a:cxn ang="0">
                  <a:pos x="18" y="18"/>
                </a:cxn>
                <a:cxn ang="0">
                  <a:pos x="32" y="18"/>
                </a:cxn>
                <a:cxn ang="0">
                  <a:pos x="41" y="13"/>
                </a:cxn>
                <a:cxn ang="0">
                  <a:pos x="55" y="13"/>
                </a:cxn>
                <a:cxn ang="0">
                  <a:pos x="64" y="9"/>
                </a:cxn>
                <a:cxn ang="0">
                  <a:pos x="73" y="4"/>
                </a:cxn>
                <a:cxn ang="0">
                  <a:pos x="82" y="4"/>
                </a:cxn>
                <a:cxn ang="0">
                  <a:pos x="82" y="4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141" h="140">
                  <a:moveTo>
                    <a:pt x="87" y="0"/>
                  </a:moveTo>
                  <a:lnTo>
                    <a:pt x="91" y="13"/>
                  </a:lnTo>
                  <a:lnTo>
                    <a:pt x="91" y="18"/>
                  </a:lnTo>
                  <a:lnTo>
                    <a:pt x="96" y="27"/>
                  </a:lnTo>
                  <a:lnTo>
                    <a:pt x="100" y="41"/>
                  </a:lnTo>
                  <a:lnTo>
                    <a:pt x="109" y="59"/>
                  </a:lnTo>
                  <a:lnTo>
                    <a:pt x="119" y="72"/>
                  </a:lnTo>
                  <a:lnTo>
                    <a:pt x="123" y="90"/>
                  </a:lnTo>
                  <a:lnTo>
                    <a:pt x="132" y="104"/>
                  </a:lnTo>
                  <a:lnTo>
                    <a:pt x="137" y="113"/>
                  </a:lnTo>
                  <a:lnTo>
                    <a:pt x="137" y="113"/>
                  </a:lnTo>
                  <a:lnTo>
                    <a:pt x="137" y="113"/>
                  </a:lnTo>
                  <a:lnTo>
                    <a:pt x="141" y="118"/>
                  </a:lnTo>
                  <a:lnTo>
                    <a:pt x="141" y="122"/>
                  </a:lnTo>
                  <a:lnTo>
                    <a:pt x="141" y="127"/>
                  </a:lnTo>
                  <a:lnTo>
                    <a:pt x="141" y="131"/>
                  </a:lnTo>
                  <a:lnTo>
                    <a:pt x="141" y="136"/>
                  </a:lnTo>
                  <a:lnTo>
                    <a:pt x="141" y="140"/>
                  </a:lnTo>
                  <a:lnTo>
                    <a:pt x="137" y="140"/>
                  </a:lnTo>
                  <a:lnTo>
                    <a:pt x="137" y="140"/>
                  </a:lnTo>
                  <a:lnTo>
                    <a:pt x="132" y="140"/>
                  </a:lnTo>
                  <a:lnTo>
                    <a:pt x="132" y="140"/>
                  </a:lnTo>
                  <a:lnTo>
                    <a:pt x="128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19" y="136"/>
                  </a:lnTo>
                  <a:lnTo>
                    <a:pt x="109" y="131"/>
                  </a:lnTo>
                  <a:lnTo>
                    <a:pt x="105" y="122"/>
                  </a:lnTo>
                  <a:lnTo>
                    <a:pt x="100" y="122"/>
                  </a:lnTo>
                  <a:lnTo>
                    <a:pt x="91" y="113"/>
                  </a:lnTo>
                  <a:lnTo>
                    <a:pt x="78" y="104"/>
                  </a:lnTo>
                  <a:lnTo>
                    <a:pt x="64" y="95"/>
                  </a:lnTo>
                  <a:lnTo>
                    <a:pt x="46" y="81"/>
                  </a:lnTo>
                  <a:lnTo>
                    <a:pt x="28" y="63"/>
                  </a:lnTo>
                  <a:lnTo>
                    <a:pt x="14" y="50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5" y="22"/>
                  </a:lnTo>
                  <a:lnTo>
                    <a:pt x="9" y="22"/>
                  </a:lnTo>
                  <a:lnTo>
                    <a:pt x="14" y="22"/>
                  </a:lnTo>
                  <a:lnTo>
                    <a:pt x="18" y="18"/>
                  </a:lnTo>
                  <a:lnTo>
                    <a:pt x="32" y="18"/>
                  </a:lnTo>
                  <a:lnTo>
                    <a:pt x="41" y="13"/>
                  </a:lnTo>
                  <a:lnTo>
                    <a:pt x="55" y="13"/>
                  </a:lnTo>
                  <a:lnTo>
                    <a:pt x="64" y="9"/>
                  </a:lnTo>
                  <a:lnTo>
                    <a:pt x="73" y="4"/>
                  </a:lnTo>
                  <a:lnTo>
                    <a:pt x="82" y="4"/>
                  </a:lnTo>
                  <a:lnTo>
                    <a:pt x="82" y="4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2" name="Freeform 14"/>
            <p:cNvSpPr>
              <a:spLocks/>
            </p:cNvSpPr>
            <p:nvPr/>
          </p:nvSpPr>
          <p:spPr bwMode="auto">
            <a:xfrm>
              <a:off x="4026" y="953"/>
              <a:ext cx="219" cy="7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0" y="28"/>
                </a:cxn>
                <a:cxn ang="0">
                  <a:pos x="0" y="64"/>
                </a:cxn>
                <a:cxn ang="0">
                  <a:pos x="5" y="64"/>
                </a:cxn>
                <a:cxn ang="0">
                  <a:pos x="10" y="64"/>
                </a:cxn>
                <a:cxn ang="0">
                  <a:pos x="14" y="64"/>
                </a:cxn>
                <a:cxn ang="0">
                  <a:pos x="23" y="64"/>
                </a:cxn>
                <a:cxn ang="0">
                  <a:pos x="28" y="68"/>
                </a:cxn>
                <a:cxn ang="0">
                  <a:pos x="37" y="68"/>
                </a:cxn>
                <a:cxn ang="0">
                  <a:pos x="46" y="68"/>
                </a:cxn>
                <a:cxn ang="0">
                  <a:pos x="55" y="68"/>
                </a:cxn>
                <a:cxn ang="0">
                  <a:pos x="64" y="64"/>
                </a:cxn>
                <a:cxn ang="0">
                  <a:pos x="73" y="64"/>
                </a:cxn>
                <a:cxn ang="0">
                  <a:pos x="87" y="64"/>
                </a:cxn>
                <a:cxn ang="0">
                  <a:pos x="105" y="64"/>
                </a:cxn>
                <a:cxn ang="0">
                  <a:pos x="119" y="64"/>
                </a:cxn>
                <a:cxn ang="0">
                  <a:pos x="132" y="64"/>
                </a:cxn>
                <a:cxn ang="0">
                  <a:pos x="151" y="68"/>
                </a:cxn>
                <a:cxn ang="0">
                  <a:pos x="164" y="73"/>
                </a:cxn>
                <a:cxn ang="0">
                  <a:pos x="187" y="78"/>
                </a:cxn>
                <a:cxn ang="0">
                  <a:pos x="219" y="78"/>
                </a:cxn>
                <a:cxn ang="0">
                  <a:pos x="219" y="59"/>
                </a:cxn>
                <a:cxn ang="0">
                  <a:pos x="219" y="59"/>
                </a:cxn>
                <a:cxn ang="0">
                  <a:pos x="214" y="55"/>
                </a:cxn>
                <a:cxn ang="0">
                  <a:pos x="205" y="55"/>
                </a:cxn>
                <a:cxn ang="0">
                  <a:pos x="196" y="50"/>
                </a:cxn>
                <a:cxn ang="0">
                  <a:pos x="187" y="50"/>
                </a:cxn>
                <a:cxn ang="0">
                  <a:pos x="183" y="46"/>
                </a:cxn>
                <a:cxn ang="0">
                  <a:pos x="173" y="41"/>
                </a:cxn>
                <a:cxn ang="0">
                  <a:pos x="169" y="37"/>
                </a:cxn>
                <a:cxn ang="0">
                  <a:pos x="164" y="41"/>
                </a:cxn>
                <a:cxn ang="0">
                  <a:pos x="155" y="37"/>
                </a:cxn>
                <a:cxn ang="0">
                  <a:pos x="151" y="32"/>
                </a:cxn>
                <a:cxn ang="0">
                  <a:pos x="137" y="32"/>
                </a:cxn>
                <a:cxn ang="0">
                  <a:pos x="119" y="28"/>
                </a:cxn>
                <a:cxn ang="0">
                  <a:pos x="96" y="23"/>
                </a:cxn>
                <a:cxn ang="0">
                  <a:pos x="73" y="19"/>
                </a:cxn>
                <a:cxn ang="0">
                  <a:pos x="55" y="9"/>
                </a:cxn>
                <a:cxn ang="0">
                  <a:pos x="37" y="5"/>
                </a:cxn>
                <a:cxn ang="0">
                  <a:pos x="28" y="0"/>
                </a:cxn>
                <a:cxn ang="0">
                  <a:pos x="14" y="0"/>
                </a:cxn>
              </a:cxnLst>
              <a:rect l="0" t="0" r="r" b="b"/>
              <a:pathLst>
                <a:path w="219" h="78">
                  <a:moveTo>
                    <a:pt x="14" y="0"/>
                  </a:moveTo>
                  <a:lnTo>
                    <a:pt x="10" y="28"/>
                  </a:lnTo>
                  <a:lnTo>
                    <a:pt x="0" y="64"/>
                  </a:lnTo>
                  <a:lnTo>
                    <a:pt x="5" y="64"/>
                  </a:lnTo>
                  <a:lnTo>
                    <a:pt x="10" y="64"/>
                  </a:lnTo>
                  <a:lnTo>
                    <a:pt x="14" y="64"/>
                  </a:lnTo>
                  <a:lnTo>
                    <a:pt x="23" y="64"/>
                  </a:lnTo>
                  <a:lnTo>
                    <a:pt x="28" y="68"/>
                  </a:lnTo>
                  <a:lnTo>
                    <a:pt x="37" y="68"/>
                  </a:lnTo>
                  <a:lnTo>
                    <a:pt x="46" y="68"/>
                  </a:lnTo>
                  <a:lnTo>
                    <a:pt x="55" y="68"/>
                  </a:lnTo>
                  <a:lnTo>
                    <a:pt x="64" y="64"/>
                  </a:lnTo>
                  <a:lnTo>
                    <a:pt x="73" y="64"/>
                  </a:lnTo>
                  <a:lnTo>
                    <a:pt x="87" y="64"/>
                  </a:lnTo>
                  <a:lnTo>
                    <a:pt x="105" y="64"/>
                  </a:lnTo>
                  <a:lnTo>
                    <a:pt x="119" y="64"/>
                  </a:lnTo>
                  <a:lnTo>
                    <a:pt x="132" y="64"/>
                  </a:lnTo>
                  <a:lnTo>
                    <a:pt x="151" y="68"/>
                  </a:lnTo>
                  <a:lnTo>
                    <a:pt x="164" y="73"/>
                  </a:lnTo>
                  <a:lnTo>
                    <a:pt x="187" y="78"/>
                  </a:lnTo>
                  <a:lnTo>
                    <a:pt x="219" y="78"/>
                  </a:lnTo>
                  <a:lnTo>
                    <a:pt x="219" y="59"/>
                  </a:lnTo>
                  <a:lnTo>
                    <a:pt x="219" y="59"/>
                  </a:lnTo>
                  <a:lnTo>
                    <a:pt x="214" y="55"/>
                  </a:lnTo>
                  <a:lnTo>
                    <a:pt x="205" y="55"/>
                  </a:lnTo>
                  <a:lnTo>
                    <a:pt x="196" y="50"/>
                  </a:lnTo>
                  <a:lnTo>
                    <a:pt x="187" y="50"/>
                  </a:lnTo>
                  <a:lnTo>
                    <a:pt x="183" y="46"/>
                  </a:lnTo>
                  <a:lnTo>
                    <a:pt x="173" y="41"/>
                  </a:lnTo>
                  <a:lnTo>
                    <a:pt x="169" y="37"/>
                  </a:lnTo>
                  <a:lnTo>
                    <a:pt x="164" y="41"/>
                  </a:lnTo>
                  <a:lnTo>
                    <a:pt x="155" y="37"/>
                  </a:lnTo>
                  <a:lnTo>
                    <a:pt x="151" y="32"/>
                  </a:lnTo>
                  <a:lnTo>
                    <a:pt x="137" y="32"/>
                  </a:lnTo>
                  <a:lnTo>
                    <a:pt x="119" y="28"/>
                  </a:lnTo>
                  <a:lnTo>
                    <a:pt x="96" y="23"/>
                  </a:lnTo>
                  <a:lnTo>
                    <a:pt x="73" y="19"/>
                  </a:lnTo>
                  <a:lnTo>
                    <a:pt x="55" y="9"/>
                  </a:lnTo>
                  <a:lnTo>
                    <a:pt x="37" y="5"/>
                  </a:lnTo>
                  <a:lnTo>
                    <a:pt x="2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3" name="Freeform 15"/>
            <p:cNvSpPr>
              <a:spLocks/>
            </p:cNvSpPr>
            <p:nvPr/>
          </p:nvSpPr>
          <p:spPr bwMode="auto">
            <a:xfrm>
              <a:off x="3940" y="1094"/>
              <a:ext cx="299" cy="6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0" y="59"/>
                </a:cxn>
                <a:cxn ang="0">
                  <a:pos x="9" y="68"/>
                </a:cxn>
                <a:cxn ang="0">
                  <a:pos x="23" y="64"/>
                </a:cxn>
                <a:cxn ang="0">
                  <a:pos x="27" y="64"/>
                </a:cxn>
                <a:cxn ang="0">
                  <a:pos x="41" y="64"/>
                </a:cxn>
                <a:cxn ang="0">
                  <a:pos x="59" y="59"/>
                </a:cxn>
                <a:cxn ang="0">
                  <a:pos x="82" y="54"/>
                </a:cxn>
                <a:cxn ang="0">
                  <a:pos x="109" y="50"/>
                </a:cxn>
                <a:cxn ang="0">
                  <a:pos x="132" y="45"/>
                </a:cxn>
                <a:cxn ang="0">
                  <a:pos x="155" y="41"/>
                </a:cxn>
                <a:cxn ang="0">
                  <a:pos x="173" y="36"/>
                </a:cxn>
                <a:cxn ang="0">
                  <a:pos x="191" y="36"/>
                </a:cxn>
                <a:cxn ang="0">
                  <a:pos x="209" y="32"/>
                </a:cxn>
                <a:cxn ang="0">
                  <a:pos x="228" y="27"/>
                </a:cxn>
                <a:cxn ang="0">
                  <a:pos x="246" y="27"/>
                </a:cxn>
                <a:cxn ang="0">
                  <a:pos x="264" y="23"/>
                </a:cxn>
                <a:cxn ang="0">
                  <a:pos x="278" y="23"/>
                </a:cxn>
                <a:cxn ang="0">
                  <a:pos x="287" y="23"/>
                </a:cxn>
                <a:cxn ang="0">
                  <a:pos x="291" y="23"/>
                </a:cxn>
                <a:cxn ang="0">
                  <a:pos x="296" y="18"/>
                </a:cxn>
                <a:cxn ang="0">
                  <a:pos x="300" y="14"/>
                </a:cxn>
                <a:cxn ang="0">
                  <a:pos x="291" y="0"/>
                </a:cxn>
                <a:cxn ang="0">
                  <a:pos x="287" y="0"/>
                </a:cxn>
                <a:cxn ang="0">
                  <a:pos x="273" y="0"/>
                </a:cxn>
                <a:cxn ang="0">
                  <a:pos x="255" y="5"/>
                </a:cxn>
                <a:cxn ang="0">
                  <a:pos x="237" y="5"/>
                </a:cxn>
                <a:cxn ang="0">
                  <a:pos x="214" y="5"/>
                </a:cxn>
                <a:cxn ang="0">
                  <a:pos x="191" y="5"/>
                </a:cxn>
                <a:cxn ang="0">
                  <a:pos x="168" y="5"/>
                </a:cxn>
                <a:cxn ang="0">
                  <a:pos x="150" y="0"/>
                </a:cxn>
                <a:cxn ang="0">
                  <a:pos x="146" y="0"/>
                </a:cxn>
                <a:cxn ang="0">
                  <a:pos x="132" y="0"/>
                </a:cxn>
                <a:cxn ang="0">
                  <a:pos x="114" y="0"/>
                </a:cxn>
                <a:cxn ang="0">
                  <a:pos x="91" y="5"/>
                </a:cxn>
                <a:cxn ang="0">
                  <a:pos x="68" y="5"/>
                </a:cxn>
                <a:cxn ang="0">
                  <a:pos x="41" y="9"/>
                </a:cxn>
                <a:cxn ang="0">
                  <a:pos x="18" y="18"/>
                </a:cxn>
                <a:cxn ang="0">
                  <a:pos x="0" y="27"/>
                </a:cxn>
              </a:cxnLst>
              <a:rect l="0" t="0" r="r" b="b"/>
              <a:pathLst>
                <a:path w="300" h="68">
                  <a:moveTo>
                    <a:pt x="0" y="27"/>
                  </a:moveTo>
                  <a:lnTo>
                    <a:pt x="0" y="59"/>
                  </a:lnTo>
                  <a:lnTo>
                    <a:pt x="9" y="68"/>
                  </a:lnTo>
                  <a:lnTo>
                    <a:pt x="23" y="64"/>
                  </a:lnTo>
                  <a:lnTo>
                    <a:pt x="27" y="64"/>
                  </a:lnTo>
                  <a:lnTo>
                    <a:pt x="41" y="64"/>
                  </a:lnTo>
                  <a:lnTo>
                    <a:pt x="59" y="59"/>
                  </a:lnTo>
                  <a:lnTo>
                    <a:pt x="82" y="54"/>
                  </a:lnTo>
                  <a:lnTo>
                    <a:pt x="109" y="50"/>
                  </a:lnTo>
                  <a:lnTo>
                    <a:pt x="132" y="45"/>
                  </a:lnTo>
                  <a:lnTo>
                    <a:pt x="155" y="41"/>
                  </a:lnTo>
                  <a:lnTo>
                    <a:pt x="173" y="36"/>
                  </a:lnTo>
                  <a:lnTo>
                    <a:pt x="191" y="36"/>
                  </a:lnTo>
                  <a:lnTo>
                    <a:pt x="209" y="32"/>
                  </a:lnTo>
                  <a:lnTo>
                    <a:pt x="228" y="27"/>
                  </a:lnTo>
                  <a:lnTo>
                    <a:pt x="246" y="27"/>
                  </a:lnTo>
                  <a:lnTo>
                    <a:pt x="264" y="23"/>
                  </a:lnTo>
                  <a:lnTo>
                    <a:pt x="278" y="23"/>
                  </a:lnTo>
                  <a:lnTo>
                    <a:pt x="287" y="23"/>
                  </a:lnTo>
                  <a:lnTo>
                    <a:pt x="291" y="23"/>
                  </a:lnTo>
                  <a:lnTo>
                    <a:pt x="296" y="18"/>
                  </a:lnTo>
                  <a:lnTo>
                    <a:pt x="300" y="14"/>
                  </a:lnTo>
                  <a:lnTo>
                    <a:pt x="291" y="0"/>
                  </a:lnTo>
                  <a:lnTo>
                    <a:pt x="287" y="0"/>
                  </a:lnTo>
                  <a:lnTo>
                    <a:pt x="273" y="0"/>
                  </a:lnTo>
                  <a:lnTo>
                    <a:pt x="255" y="5"/>
                  </a:lnTo>
                  <a:lnTo>
                    <a:pt x="237" y="5"/>
                  </a:lnTo>
                  <a:lnTo>
                    <a:pt x="214" y="5"/>
                  </a:lnTo>
                  <a:lnTo>
                    <a:pt x="191" y="5"/>
                  </a:lnTo>
                  <a:lnTo>
                    <a:pt x="168" y="5"/>
                  </a:lnTo>
                  <a:lnTo>
                    <a:pt x="150" y="0"/>
                  </a:lnTo>
                  <a:lnTo>
                    <a:pt x="146" y="0"/>
                  </a:lnTo>
                  <a:lnTo>
                    <a:pt x="132" y="0"/>
                  </a:lnTo>
                  <a:lnTo>
                    <a:pt x="114" y="0"/>
                  </a:lnTo>
                  <a:lnTo>
                    <a:pt x="91" y="5"/>
                  </a:lnTo>
                  <a:lnTo>
                    <a:pt x="68" y="5"/>
                  </a:lnTo>
                  <a:lnTo>
                    <a:pt x="41" y="9"/>
                  </a:lnTo>
                  <a:lnTo>
                    <a:pt x="18" y="18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4" name="Freeform 16"/>
            <p:cNvSpPr>
              <a:spLocks/>
            </p:cNvSpPr>
            <p:nvPr/>
          </p:nvSpPr>
          <p:spPr bwMode="auto">
            <a:xfrm>
              <a:off x="3908" y="1171"/>
              <a:ext cx="337" cy="164"/>
            </a:xfrm>
            <a:custGeom>
              <a:avLst/>
              <a:gdLst/>
              <a:ahLst/>
              <a:cxnLst>
                <a:cxn ang="0">
                  <a:pos x="14" y="77"/>
                </a:cxn>
                <a:cxn ang="0">
                  <a:pos x="9" y="73"/>
                </a:cxn>
                <a:cxn ang="0">
                  <a:pos x="9" y="73"/>
                </a:cxn>
                <a:cxn ang="0">
                  <a:pos x="9" y="77"/>
                </a:cxn>
                <a:cxn ang="0">
                  <a:pos x="9" y="86"/>
                </a:cxn>
                <a:cxn ang="0">
                  <a:pos x="5" y="100"/>
                </a:cxn>
                <a:cxn ang="0">
                  <a:pos x="5" y="109"/>
                </a:cxn>
                <a:cxn ang="0">
                  <a:pos x="0" y="123"/>
                </a:cxn>
                <a:cxn ang="0">
                  <a:pos x="0" y="136"/>
                </a:cxn>
                <a:cxn ang="0">
                  <a:pos x="0" y="150"/>
                </a:cxn>
                <a:cxn ang="0">
                  <a:pos x="9" y="164"/>
                </a:cxn>
                <a:cxn ang="0">
                  <a:pos x="18" y="159"/>
                </a:cxn>
                <a:cxn ang="0">
                  <a:pos x="32" y="154"/>
                </a:cxn>
                <a:cxn ang="0">
                  <a:pos x="50" y="141"/>
                </a:cxn>
                <a:cxn ang="0">
                  <a:pos x="73" y="127"/>
                </a:cxn>
                <a:cxn ang="0">
                  <a:pos x="100" y="114"/>
                </a:cxn>
                <a:cxn ang="0">
                  <a:pos x="123" y="105"/>
                </a:cxn>
                <a:cxn ang="0">
                  <a:pos x="141" y="91"/>
                </a:cxn>
                <a:cxn ang="0">
                  <a:pos x="155" y="86"/>
                </a:cxn>
                <a:cxn ang="0">
                  <a:pos x="164" y="91"/>
                </a:cxn>
                <a:cxn ang="0">
                  <a:pos x="173" y="86"/>
                </a:cxn>
                <a:cxn ang="0">
                  <a:pos x="187" y="77"/>
                </a:cxn>
                <a:cxn ang="0">
                  <a:pos x="209" y="68"/>
                </a:cxn>
                <a:cxn ang="0">
                  <a:pos x="237" y="59"/>
                </a:cxn>
                <a:cxn ang="0">
                  <a:pos x="264" y="46"/>
                </a:cxn>
                <a:cxn ang="0">
                  <a:pos x="291" y="36"/>
                </a:cxn>
                <a:cxn ang="0">
                  <a:pos x="319" y="27"/>
                </a:cxn>
                <a:cxn ang="0">
                  <a:pos x="332" y="23"/>
                </a:cxn>
                <a:cxn ang="0">
                  <a:pos x="337" y="18"/>
                </a:cxn>
                <a:cxn ang="0">
                  <a:pos x="337" y="5"/>
                </a:cxn>
                <a:cxn ang="0">
                  <a:pos x="332" y="0"/>
                </a:cxn>
                <a:cxn ang="0">
                  <a:pos x="319" y="5"/>
                </a:cxn>
                <a:cxn ang="0">
                  <a:pos x="250" y="23"/>
                </a:cxn>
                <a:cxn ang="0">
                  <a:pos x="241" y="23"/>
                </a:cxn>
                <a:cxn ang="0">
                  <a:pos x="219" y="27"/>
                </a:cxn>
                <a:cxn ang="0">
                  <a:pos x="182" y="36"/>
                </a:cxn>
                <a:cxn ang="0">
                  <a:pos x="146" y="41"/>
                </a:cxn>
                <a:cxn ang="0">
                  <a:pos x="105" y="50"/>
                </a:cxn>
                <a:cxn ang="0">
                  <a:pos x="68" y="59"/>
                </a:cxn>
                <a:cxn ang="0">
                  <a:pos x="41" y="68"/>
                </a:cxn>
                <a:cxn ang="0">
                  <a:pos x="23" y="77"/>
                </a:cxn>
                <a:cxn ang="0">
                  <a:pos x="14" y="77"/>
                </a:cxn>
              </a:cxnLst>
              <a:rect l="0" t="0" r="r" b="b"/>
              <a:pathLst>
                <a:path w="337" h="164">
                  <a:moveTo>
                    <a:pt x="14" y="77"/>
                  </a:moveTo>
                  <a:lnTo>
                    <a:pt x="9" y="73"/>
                  </a:lnTo>
                  <a:lnTo>
                    <a:pt x="9" y="73"/>
                  </a:lnTo>
                  <a:lnTo>
                    <a:pt x="9" y="77"/>
                  </a:lnTo>
                  <a:lnTo>
                    <a:pt x="9" y="86"/>
                  </a:lnTo>
                  <a:lnTo>
                    <a:pt x="5" y="100"/>
                  </a:lnTo>
                  <a:lnTo>
                    <a:pt x="5" y="109"/>
                  </a:lnTo>
                  <a:lnTo>
                    <a:pt x="0" y="123"/>
                  </a:lnTo>
                  <a:lnTo>
                    <a:pt x="0" y="136"/>
                  </a:lnTo>
                  <a:lnTo>
                    <a:pt x="0" y="150"/>
                  </a:lnTo>
                  <a:lnTo>
                    <a:pt x="9" y="164"/>
                  </a:lnTo>
                  <a:lnTo>
                    <a:pt x="18" y="159"/>
                  </a:lnTo>
                  <a:lnTo>
                    <a:pt x="32" y="154"/>
                  </a:lnTo>
                  <a:lnTo>
                    <a:pt x="50" y="141"/>
                  </a:lnTo>
                  <a:lnTo>
                    <a:pt x="73" y="127"/>
                  </a:lnTo>
                  <a:lnTo>
                    <a:pt x="100" y="114"/>
                  </a:lnTo>
                  <a:lnTo>
                    <a:pt x="123" y="105"/>
                  </a:lnTo>
                  <a:lnTo>
                    <a:pt x="141" y="91"/>
                  </a:lnTo>
                  <a:lnTo>
                    <a:pt x="155" y="86"/>
                  </a:lnTo>
                  <a:lnTo>
                    <a:pt x="164" y="91"/>
                  </a:lnTo>
                  <a:lnTo>
                    <a:pt x="173" y="86"/>
                  </a:lnTo>
                  <a:lnTo>
                    <a:pt x="187" y="77"/>
                  </a:lnTo>
                  <a:lnTo>
                    <a:pt x="209" y="68"/>
                  </a:lnTo>
                  <a:lnTo>
                    <a:pt x="237" y="59"/>
                  </a:lnTo>
                  <a:lnTo>
                    <a:pt x="264" y="46"/>
                  </a:lnTo>
                  <a:lnTo>
                    <a:pt x="291" y="36"/>
                  </a:lnTo>
                  <a:lnTo>
                    <a:pt x="319" y="27"/>
                  </a:lnTo>
                  <a:lnTo>
                    <a:pt x="332" y="23"/>
                  </a:lnTo>
                  <a:lnTo>
                    <a:pt x="337" y="18"/>
                  </a:lnTo>
                  <a:lnTo>
                    <a:pt x="337" y="5"/>
                  </a:lnTo>
                  <a:lnTo>
                    <a:pt x="332" y="0"/>
                  </a:lnTo>
                  <a:lnTo>
                    <a:pt x="319" y="5"/>
                  </a:lnTo>
                  <a:lnTo>
                    <a:pt x="250" y="23"/>
                  </a:lnTo>
                  <a:lnTo>
                    <a:pt x="241" y="23"/>
                  </a:lnTo>
                  <a:lnTo>
                    <a:pt x="219" y="27"/>
                  </a:lnTo>
                  <a:lnTo>
                    <a:pt x="182" y="36"/>
                  </a:lnTo>
                  <a:lnTo>
                    <a:pt x="146" y="41"/>
                  </a:lnTo>
                  <a:lnTo>
                    <a:pt x="105" y="50"/>
                  </a:lnTo>
                  <a:lnTo>
                    <a:pt x="68" y="59"/>
                  </a:lnTo>
                  <a:lnTo>
                    <a:pt x="41" y="68"/>
                  </a:lnTo>
                  <a:lnTo>
                    <a:pt x="23" y="77"/>
                  </a:lnTo>
                  <a:lnTo>
                    <a:pt x="14" y="77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5" name="Freeform 17"/>
            <p:cNvSpPr>
              <a:spLocks/>
            </p:cNvSpPr>
            <p:nvPr/>
          </p:nvSpPr>
          <p:spPr bwMode="auto">
            <a:xfrm>
              <a:off x="3917" y="1249"/>
              <a:ext cx="342" cy="257"/>
            </a:xfrm>
            <a:custGeom>
              <a:avLst/>
              <a:gdLst/>
              <a:ahLst/>
              <a:cxnLst>
                <a:cxn ang="0">
                  <a:pos x="332" y="0"/>
                </a:cxn>
                <a:cxn ang="0">
                  <a:pos x="342" y="9"/>
                </a:cxn>
                <a:cxn ang="0">
                  <a:pos x="342" y="22"/>
                </a:cxn>
                <a:cxn ang="0">
                  <a:pos x="337" y="27"/>
                </a:cxn>
                <a:cxn ang="0">
                  <a:pos x="323" y="31"/>
                </a:cxn>
                <a:cxn ang="0">
                  <a:pos x="305" y="45"/>
                </a:cxn>
                <a:cxn ang="0">
                  <a:pos x="282" y="59"/>
                </a:cxn>
                <a:cxn ang="0">
                  <a:pos x="264" y="77"/>
                </a:cxn>
                <a:cxn ang="0">
                  <a:pos x="241" y="90"/>
                </a:cxn>
                <a:cxn ang="0">
                  <a:pos x="228" y="104"/>
                </a:cxn>
                <a:cxn ang="0">
                  <a:pos x="219" y="113"/>
                </a:cxn>
                <a:cxn ang="0">
                  <a:pos x="219" y="113"/>
                </a:cxn>
                <a:cxn ang="0">
                  <a:pos x="205" y="122"/>
                </a:cxn>
                <a:cxn ang="0">
                  <a:pos x="191" y="131"/>
                </a:cxn>
                <a:cxn ang="0">
                  <a:pos x="173" y="145"/>
                </a:cxn>
                <a:cxn ang="0">
                  <a:pos x="155" y="154"/>
                </a:cxn>
                <a:cxn ang="0">
                  <a:pos x="141" y="168"/>
                </a:cxn>
                <a:cxn ang="0">
                  <a:pos x="128" y="177"/>
                </a:cxn>
                <a:cxn ang="0">
                  <a:pos x="123" y="181"/>
                </a:cxn>
                <a:cxn ang="0">
                  <a:pos x="105" y="190"/>
                </a:cxn>
                <a:cxn ang="0">
                  <a:pos x="32" y="258"/>
                </a:cxn>
                <a:cxn ang="0">
                  <a:pos x="18" y="254"/>
                </a:cxn>
                <a:cxn ang="0">
                  <a:pos x="0" y="218"/>
                </a:cxn>
                <a:cxn ang="0">
                  <a:pos x="5" y="199"/>
                </a:cxn>
                <a:cxn ang="0">
                  <a:pos x="9" y="199"/>
                </a:cxn>
                <a:cxn ang="0">
                  <a:pos x="18" y="195"/>
                </a:cxn>
                <a:cxn ang="0">
                  <a:pos x="32" y="186"/>
                </a:cxn>
                <a:cxn ang="0">
                  <a:pos x="46" y="177"/>
                </a:cxn>
                <a:cxn ang="0">
                  <a:pos x="64" y="168"/>
                </a:cxn>
                <a:cxn ang="0">
                  <a:pos x="82" y="159"/>
                </a:cxn>
                <a:cxn ang="0">
                  <a:pos x="96" y="145"/>
                </a:cxn>
                <a:cxn ang="0">
                  <a:pos x="105" y="136"/>
                </a:cxn>
                <a:cxn ang="0">
                  <a:pos x="119" y="131"/>
                </a:cxn>
                <a:cxn ang="0">
                  <a:pos x="123" y="131"/>
                </a:cxn>
                <a:cxn ang="0">
                  <a:pos x="141" y="118"/>
                </a:cxn>
                <a:cxn ang="0">
                  <a:pos x="164" y="104"/>
                </a:cxn>
                <a:cxn ang="0">
                  <a:pos x="191" y="86"/>
                </a:cxn>
                <a:cxn ang="0">
                  <a:pos x="219" y="68"/>
                </a:cxn>
                <a:cxn ang="0">
                  <a:pos x="246" y="54"/>
                </a:cxn>
                <a:cxn ang="0">
                  <a:pos x="269" y="41"/>
                </a:cxn>
                <a:cxn ang="0">
                  <a:pos x="282" y="31"/>
                </a:cxn>
                <a:cxn ang="0">
                  <a:pos x="301" y="18"/>
                </a:cxn>
                <a:cxn ang="0">
                  <a:pos x="314" y="13"/>
                </a:cxn>
                <a:cxn ang="0">
                  <a:pos x="332" y="0"/>
                </a:cxn>
              </a:cxnLst>
              <a:rect l="0" t="0" r="r" b="b"/>
              <a:pathLst>
                <a:path w="342" h="258">
                  <a:moveTo>
                    <a:pt x="332" y="0"/>
                  </a:moveTo>
                  <a:lnTo>
                    <a:pt x="342" y="9"/>
                  </a:lnTo>
                  <a:lnTo>
                    <a:pt x="342" y="22"/>
                  </a:lnTo>
                  <a:lnTo>
                    <a:pt x="337" y="27"/>
                  </a:lnTo>
                  <a:lnTo>
                    <a:pt x="323" y="31"/>
                  </a:lnTo>
                  <a:lnTo>
                    <a:pt x="305" y="45"/>
                  </a:lnTo>
                  <a:lnTo>
                    <a:pt x="282" y="59"/>
                  </a:lnTo>
                  <a:lnTo>
                    <a:pt x="264" y="77"/>
                  </a:lnTo>
                  <a:lnTo>
                    <a:pt x="241" y="90"/>
                  </a:lnTo>
                  <a:lnTo>
                    <a:pt x="228" y="104"/>
                  </a:lnTo>
                  <a:lnTo>
                    <a:pt x="219" y="113"/>
                  </a:lnTo>
                  <a:lnTo>
                    <a:pt x="219" y="113"/>
                  </a:lnTo>
                  <a:lnTo>
                    <a:pt x="205" y="122"/>
                  </a:lnTo>
                  <a:lnTo>
                    <a:pt x="191" y="131"/>
                  </a:lnTo>
                  <a:lnTo>
                    <a:pt x="173" y="145"/>
                  </a:lnTo>
                  <a:lnTo>
                    <a:pt x="155" y="154"/>
                  </a:lnTo>
                  <a:lnTo>
                    <a:pt x="141" y="168"/>
                  </a:lnTo>
                  <a:lnTo>
                    <a:pt x="128" y="177"/>
                  </a:lnTo>
                  <a:lnTo>
                    <a:pt x="123" y="181"/>
                  </a:lnTo>
                  <a:lnTo>
                    <a:pt x="105" y="190"/>
                  </a:lnTo>
                  <a:lnTo>
                    <a:pt x="32" y="258"/>
                  </a:lnTo>
                  <a:lnTo>
                    <a:pt x="18" y="254"/>
                  </a:lnTo>
                  <a:lnTo>
                    <a:pt x="0" y="218"/>
                  </a:lnTo>
                  <a:lnTo>
                    <a:pt x="5" y="199"/>
                  </a:lnTo>
                  <a:lnTo>
                    <a:pt x="9" y="199"/>
                  </a:lnTo>
                  <a:lnTo>
                    <a:pt x="18" y="195"/>
                  </a:lnTo>
                  <a:lnTo>
                    <a:pt x="32" y="186"/>
                  </a:lnTo>
                  <a:lnTo>
                    <a:pt x="46" y="177"/>
                  </a:lnTo>
                  <a:lnTo>
                    <a:pt x="64" y="168"/>
                  </a:lnTo>
                  <a:lnTo>
                    <a:pt x="82" y="159"/>
                  </a:lnTo>
                  <a:lnTo>
                    <a:pt x="96" y="145"/>
                  </a:lnTo>
                  <a:lnTo>
                    <a:pt x="105" y="136"/>
                  </a:lnTo>
                  <a:lnTo>
                    <a:pt x="119" y="131"/>
                  </a:lnTo>
                  <a:lnTo>
                    <a:pt x="123" y="131"/>
                  </a:lnTo>
                  <a:lnTo>
                    <a:pt x="141" y="118"/>
                  </a:lnTo>
                  <a:lnTo>
                    <a:pt x="164" y="104"/>
                  </a:lnTo>
                  <a:lnTo>
                    <a:pt x="191" y="86"/>
                  </a:lnTo>
                  <a:lnTo>
                    <a:pt x="219" y="68"/>
                  </a:lnTo>
                  <a:lnTo>
                    <a:pt x="246" y="54"/>
                  </a:lnTo>
                  <a:lnTo>
                    <a:pt x="269" y="41"/>
                  </a:lnTo>
                  <a:lnTo>
                    <a:pt x="282" y="31"/>
                  </a:lnTo>
                  <a:lnTo>
                    <a:pt x="301" y="18"/>
                  </a:lnTo>
                  <a:lnTo>
                    <a:pt x="314" y="13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6" name="Freeform 18"/>
            <p:cNvSpPr>
              <a:spLocks/>
            </p:cNvSpPr>
            <p:nvPr/>
          </p:nvSpPr>
          <p:spPr bwMode="auto">
            <a:xfrm>
              <a:off x="3990" y="1275"/>
              <a:ext cx="287" cy="372"/>
            </a:xfrm>
            <a:custGeom>
              <a:avLst/>
              <a:gdLst/>
              <a:ahLst/>
              <a:cxnLst>
                <a:cxn ang="0">
                  <a:pos x="273" y="4"/>
                </a:cxn>
                <a:cxn ang="0">
                  <a:pos x="282" y="0"/>
                </a:cxn>
                <a:cxn ang="0">
                  <a:pos x="287" y="36"/>
                </a:cxn>
                <a:cxn ang="0">
                  <a:pos x="282" y="36"/>
                </a:cxn>
                <a:cxn ang="0">
                  <a:pos x="278" y="50"/>
                </a:cxn>
                <a:cxn ang="0">
                  <a:pos x="269" y="63"/>
                </a:cxn>
                <a:cxn ang="0">
                  <a:pos x="255" y="82"/>
                </a:cxn>
                <a:cxn ang="0">
                  <a:pos x="246" y="100"/>
                </a:cxn>
                <a:cxn ang="0">
                  <a:pos x="232" y="118"/>
                </a:cxn>
                <a:cxn ang="0">
                  <a:pos x="223" y="132"/>
                </a:cxn>
                <a:cxn ang="0">
                  <a:pos x="219" y="145"/>
                </a:cxn>
                <a:cxn ang="0">
                  <a:pos x="205" y="168"/>
                </a:cxn>
                <a:cxn ang="0">
                  <a:pos x="155" y="231"/>
                </a:cxn>
                <a:cxn ang="0">
                  <a:pos x="96" y="313"/>
                </a:cxn>
                <a:cxn ang="0">
                  <a:pos x="73" y="372"/>
                </a:cxn>
                <a:cxn ang="0">
                  <a:pos x="9" y="340"/>
                </a:cxn>
                <a:cxn ang="0">
                  <a:pos x="0" y="340"/>
                </a:cxn>
                <a:cxn ang="0">
                  <a:pos x="5" y="327"/>
                </a:cxn>
                <a:cxn ang="0">
                  <a:pos x="118" y="186"/>
                </a:cxn>
                <a:cxn ang="0">
                  <a:pos x="141" y="163"/>
                </a:cxn>
                <a:cxn ang="0">
                  <a:pos x="141" y="154"/>
                </a:cxn>
                <a:cxn ang="0">
                  <a:pos x="146" y="154"/>
                </a:cxn>
                <a:cxn ang="0">
                  <a:pos x="155" y="141"/>
                </a:cxn>
                <a:cxn ang="0">
                  <a:pos x="173" y="127"/>
                </a:cxn>
                <a:cxn ang="0">
                  <a:pos x="191" y="104"/>
                </a:cxn>
                <a:cxn ang="0">
                  <a:pos x="214" y="82"/>
                </a:cxn>
                <a:cxn ang="0">
                  <a:pos x="232" y="59"/>
                </a:cxn>
                <a:cxn ang="0">
                  <a:pos x="250" y="32"/>
                </a:cxn>
                <a:cxn ang="0">
                  <a:pos x="259" y="14"/>
                </a:cxn>
                <a:cxn ang="0">
                  <a:pos x="273" y="4"/>
                </a:cxn>
              </a:cxnLst>
              <a:rect l="0" t="0" r="r" b="b"/>
              <a:pathLst>
                <a:path w="287" h="372">
                  <a:moveTo>
                    <a:pt x="273" y="4"/>
                  </a:moveTo>
                  <a:lnTo>
                    <a:pt x="282" y="0"/>
                  </a:lnTo>
                  <a:lnTo>
                    <a:pt x="287" y="36"/>
                  </a:lnTo>
                  <a:lnTo>
                    <a:pt x="282" y="36"/>
                  </a:lnTo>
                  <a:lnTo>
                    <a:pt x="278" y="50"/>
                  </a:lnTo>
                  <a:lnTo>
                    <a:pt x="269" y="63"/>
                  </a:lnTo>
                  <a:lnTo>
                    <a:pt x="255" y="82"/>
                  </a:lnTo>
                  <a:lnTo>
                    <a:pt x="246" y="100"/>
                  </a:lnTo>
                  <a:lnTo>
                    <a:pt x="232" y="118"/>
                  </a:lnTo>
                  <a:lnTo>
                    <a:pt x="223" y="132"/>
                  </a:lnTo>
                  <a:lnTo>
                    <a:pt x="219" y="145"/>
                  </a:lnTo>
                  <a:lnTo>
                    <a:pt x="205" y="168"/>
                  </a:lnTo>
                  <a:lnTo>
                    <a:pt x="155" y="231"/>
                  </a:lnTo>
                  <a:lnTo>
                    <a:pt x="96" y="313"/>
                  </a:lnTo>
                  <a:lnTo>
                    <a:pt x="73" y="372"/>
                  </a:lnTo>
                  <a:lnTo>
                    <a:pt x="9" y="340"/>
                  </a:lnTo>
                  <a:lnTo>
                    <a:pt x="0" y="340"/>
                  </a:lnTo>
                  <a:lnTo>
                    <a:pt x="5" y="327"/>
                  </a:lnTo>
                  <a:lnTo>
                    <a:pt x="118" y="186"/>
                  </a:lnTo>
                  <a:lnTo>
                    <a:pt x="141" y="163"/>
                  </a:lnTo>
                  <a:lnTo>
                    <a:pt x="141" y="154"/>
                  </a:lnTo>
                  <a:lnTo>
                    <a:pt x="146" y="154"/>
                  </a:lnTo>
                  <a:lnTo>
                    <a:pt x="155" y="141"/>
                  </a:lnTo>
                  <a:lnTo>
                    <a:pt x="173" y="127"/>
                  </a:lnTo>
                  <a:lnTo>
                    <a:pt x="191" y="104"/>
                  </a:lnTo>
                  <a:lnTo>
                    <a:pt x="214" y="82"/>
                  </a:lnTo>
                  <a:lnTo>
                    <a:pt x="232" y="59"/>
                  </a:lnTo>
                  <a:lnTo>
                    <a:pt x="250" y="32"/>
                  </a:lnTo>
                  <a:lnTo>
                    <a:pt x="259" y="14"/>
                  </a:lnTo>
                  <a:lnTo>
                    <a:pt x="273" y="4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7" name="Freeform 19"/>
            <p:cNvSpPr>
              <a:spLocks/>
            </p:cNvSpPr>
            <p:nvPr/>
          </p:nvSpPr>
          <p:spPr bwMode="auto">
            <a:xfrm>
              <a:off x="4136" y="1338"/>
              <a:ext cx="193" cy="386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91" y="14"/>
                </a:cxn>
                <a:cxn ang="0">
                  <a:pos x="186" y="23"/>
                </a:cxn>
                <a:cxn ang="0">
                  <a:pos x="177" y="41"/>
                </a:cxn>
                <a:cxn ang="0">
                  <a:pos x="164" y="69"/>
                </a:cxn>
                <a:cxn ang="0">
                  <a:pos x="145" y="100"/>
                </a:cxn>
                <a:cxn ang="0">
                  <a:pos x="127" y="137"/>
                </a:cxn>
                <a:cxn ang="0">
                  <a:pos x="113" y="168"/>
                </a:cxn>
                <a:cxn ang="0">
                  <a:pos x="100" y="205"/>
                </a:cxn>
                <a:cxn ang="0">
                  <a:pos x="91" y="232"/>
                </a:cxn>
                <a:cxn ang="0">
                  <a:pos x="91" y="241"/>
                </a:cxn>
                <a:cxn ang="0">
                  <a:pos x="86" y="255"/>
                </a:cxn>
                <a:cxn ang="0">
                  <a:pos x="82" y="273"/>
                </a:cxn>
                <a:cxn ang="0">
                  <a:pos x="77" y="300"/>
                </a:cxn>
                <a:cxn ang="0">
                  <a:pos x="73" y="327"/>
                </a:cxn>
                <a:cxn ang="0">
                  <a:pos x="68" y="350"/>
                </a:cxn>
                <a:cxn ang="0">
                  <a:pos x="68" y="373"/>
                </a:cxn>
                <a:cxn ang="0">
                  <a:pos x="68" y="386"/>
                </a:cxn>
                <a:cxn ang="0">
                  <a:pos x="54" y="382"/>
                </a:cxn>
                <a:cxn ang="0">
                  <a:pos x="4" y="345"/>
                </a:cxn>
                <a:cxn ang="0">
                  <a:pos x="0" y="327"/>
                </a:cxn>
                <a:cxn ang="0">
                  <a:pos x="4" y="323"/>
                </a:cxn>
                <a:cxn ang="0">
                  <a:pos x="9" y="314"/>
                </a:cxn>
                <a:cxn ang="0">
                  <a:pos x="18" y="300"/>
                </a:cxn>
                <a:cxn ang="0">
                  <a:pos x="27" y="282"/>
                </a:cxn>
                <a:cxn ang="0">
                  <a:pos x="41" y="259"/>
                </a:cxn>
                <a:cxn ang="0">
                  <a:pos x="50" y="241"/>
                </a:cxn>
                <a:cxn ang="0">
                  <a:pos x="59" y="218"/>
                </a:cxn>
                <a:cxn ang="0">
                  <a:pos x="63" y="200"/>
                </a:cxn>
                <a:cxn ang="0">
                  <a:pos x="77" y="159"/>
                </a:cxn>
                <a:cxn ang="0">
                  <a:pos x="91" y="146"/>
                </a:cxn>
                <a:cxn ang="0">
                  <a:pos x="145" y="50"/>
                </a:cxn>
                <a:cxn ang="0">
                  <a:pos x="145" y="50"/>
                </a:cxn>
                <a:cxn ang="0">
                  <a:pos x="150" y="46"/>
                </a:cxn>
                <a:cxn ang="0">
                  <a:pos x="154" y="37"/>
                </a:cxn>
                <a:cxn ang="0">
                  <a:pos x="159" y="28"/>
                </a:cxn>
                <a:cxn ang="0">
                  <a:pos x="164" y="19"/>
                </a:cxn>
                <a:cxn ang="0">
                  <a:pos x="168" y="10"/>
                </a:cxn>
                <a:cxn ang="0">
                  <a:pos x="173" y="0"/>
                </a:cxn>
                <a:cxn ang="0">
                  <a:pos x="177" y="0"/>
                </a:cxn>
              </a:cxnLst>
              <a:rect l="0" t="0" r="r" b="b"/>
              <a:pathLst>
                <a:path w="191" h="386">
                  <a:moveTo>
                    <a:pt x="177" y="0"/>
                  </a:moveTo>
                  <a:lnTo>
                    <a:pt x="191" y="14"/>
                  </a:lnTo>
                  <a:lnTo>
                    <a:pt x="186" y="23"/>
                  </a:lnTo>
                  <a:lnTo>
                    <a:pt x="177" y="41"/>
                  </a:lnTo>
                  <a:lnTo>
                    <a:pt x="164" y="69"/>
                  </a:lnTo>
                  <a:lnTo>
                    <a:pt x="145" y="100"/>
                  </a:lnTo>
                  <a:lnTo>
                    <a:pt x="127" y="137"/>
                  </a:lnTo>
                  <a:lnTo>
                    <a:pt x="113" y="168"/>
                  </a:lnTo>
                  <a:lnTo>
                    <a:pt x="100" y="205"/>
                  </a:lnTo>
                  <a:lnTo>
                    <a:pt x="91" y="232"/>
                  </a:lnTo>
                  <a:lnTo>
                    <a:pt x="91" y="241"/>
                  </a:lnTo>
                  <a:lnTo>
                    <a:pt x="86" y="255"/>
                  </a:lnTo>
                  <a:lnTo>
                    <a:pt x="82" y="273"/>
                  </a:lnTo>
                  <a:lnTo>
                    <a:pt x="77" y="300"/>
                  </a:lnTo>
                  <a:lnTo>
                    <a:pt x="73" y="327"/>
                  </a:lnTo>
                  <a:lnTo>
                    <a:pt x="68" y="350"/>
                  </a:lnTo>
                  <a:lnTo>
                    <a:pt x="68" y="373"/>
                  </a:lnTo>
                  <a:lnTo>
                    <a:pt x="68" y="386"/>
                  </a:lnTo>
                  <a:lnTo>
                    <a:pt x="54" y="382"/>
                  </a:lnTo>
                  <a:lnTo>
                    <a:pt x="4" y="345"/>
                  </a:lnTo>
                  <a:lnTo>
                    <a:pt x="0" y="327"/>
                  </a:lnTo>
                  <a:lnTo>
                    <a:pt x="4" y="323"/>
                  </a:lnTo>
                  <a:lnTo>
                    <a:pt x="9" y="314"/>
                  </a:lnTo>
                  <a:lnTo>
                    <a:pt x="18" y="300"/>
                  </a:lnTo>
                  <a:lnTo>
                    <a:pt x="27" y="282"/>
                  </a:lnTo>
                  <a:lnTo>
                    <a:pt x="41" y="259"/>
                  </a:lnTo>
                  <a:lnTo>
                    <a:pt x="50" y="241"/>
                  </a:lnTo>
                  <a:lnTo>
                    <a:pt x="59" y="218"/>
                  </a:lnTo>
                  <a:lnTo>
                    <a:pt x="63" y="200"/>
                  </a:lnTo>
                  <a:lnTo>
                    <a:pt x="77" y="159"/>
                  </a:lnTo>
                  <a:lnTo>
                    <a:pt x="91" y="146"/>
                  </a:lnTo>
                  <a:lnTo>
                    <a:pt x="145" y="50"/>
                  </a:lnTo>
                  <a:lnTo>
                    <a:pt x="145" y="50"/>
                  </a:lnTo>
                  <a:lnTo>
                    <a:pt x="150" y="46"/>
                  </a:lnTo>
                  <a:lnTo>
                    <a:pt x="154" y="37"/>
                  </a:lnTo>
                  <a:lnTo>
                    <a:pt x="159" y="28"/>
                  </a:lnTo>
                  <a:lnTo>
                    <a:pt x="164" y="19"/>
                  </a:lnTo>
                  <a:lnTo>
                    <a:pt x="168" y="10"/>
                  </a:lnTo>
                  <a:lnTo>
                    <a:pt x="173" y="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8" name="Freeform 20"/>
            <p:cNvSpPr>
              <a:spLocks/>
            </p:cNvSpPr>
            <p:nvPr/>
          </p:nvSpPr>
          <p:spPr bwMode="auto">
            <a:xfrm>
              <a:off x="4263" y="1344"/>
              <a:ext cx="150" cy="426"/>
            </a:xfrm>
            <a:custGeom>
              <a:avLst/>
              <a:gdLst/>
              <a:ahLst/>
              <a:cxnLst>
                <a:cxn ang="0">
                  <a:pos x="109" y="4"/>
                </a:cxn>
                <a:cxn ang="0">
                  <a:pos x="141" y="0"/>
                </a:cxn>
                <a:cxn ang="0">
                  <a:pos x="150" y="4"/>
                </a:cxn>
                <a:cxn ang="0">
                  <a:pos x="150" y="27"/>
                </a:cxn>
                <a:cxn ang="0">
                  <a:pos x="146" y="27"/>
                </a:cxn>
                <a:cxn ang="0">
                  <a:pos x="146" y="36"/>
                </a:cxn>
                <a:cxn ang="0">
                  <a:pos x="141" y="45"/>
                </a:cxn>
                <a:cxn ang="0">
                  <a:pos x="137" y="59"/>
                </a:cxn>
                <a:cxn ang="0">
                  <a:pos x="132" y="81"/>
                </a:cxn>
                <a:cxn ang="0">
                  <a:pos x="123" y="109"/>
                </a:cxn>
                <a:cxn ang="0">
                  <a:pos x="119" y="140"/>
                </a:cxn>
                <a:cxn ang="0">
                  <a:pos x="119" y="181"/>
                </a:cxn>
                <a:cxn ang="0">
                  <a:pos x="114" y="222"/>
                </a:cxn>
                <a:cxn ang="0">
                  <a:pos x="109" y="254"/>
                </a:cxn>
                <a:cxn ang="0">
                  <a:pos x="109" y="281"/>
                </a:cxn>
                <a:cxn ang="0">
                  <a:pos x="105" y="304"/>
                </a:cxn>
                <a:cxn ang="0">
                  <a:pos x="105" y="317"/>
                </a:cxn>
                <a:cxn ang="0">
                  <a:pos x="100" y="326"/>
                </a:cxn>
                <a:cxn ang="0">
                  <a:pos x="100" y="331"/>
                </a:cxn>
                <a:cxn ang="0">
                  <a:pos x="100" y="335"/>
                </a:cxn>
                <a:cxn ang="0">
                  <a:pos x="100" y="399"/>
                </a:cxn>
                <a:cxn ang="0">
                  <a:pos x="78" y="408"/>
                </a:cxn>
                <a:cxn ang="0">
                  <a:pos x="55" y="408"/>
                </a:cxn>
                <a:cxn ang="0">
                  <a:pos x="9" y="426"/>
                </a:cxn>
                <a:cxn ang="0">
                  <a:pos x="0" y="417"/>
                </a:cxn>
                <a:cxn ang="0">
                  <a:pos x="5" y="408"/>
                </a:cxn>
                <a:cxn ang="0">
                  <a:pos x="14" y="385"/>
                </a:cxn>
                <a:cxn ang="0">
                  <a:pos x="27" y="349"/>
                </a:cxn>
                <a:cxn ang="0">
                  <a:pos x="41" y="299"/>
                </a:cxn>
                <a:cxn ang="0">
                  <a:pos x="59" y="240"/>
                </a:cxn>
                <a:cxn ang="0">
                  <a:pos x="78" y="172"/>
                </a:cxn>
                <a:cxn ang="0">
                  <a:pos x="96" y="90"/>
                </a:cxn>
                <a:cxn ang="0">
                  <a:pos x="109" y="4"/>
                </a:cxn>
              </a:cxnLst>
              <a:rect l="0" t="0" r="r" b="b"/>
              <a:pathLst>
                <a:path w="150" h="426">
                  <a:moveTo>
                    <a:pt x="109" y="4"/>
                  </a:moveTo>
                  <a:lnTo>
                    <a:pt x="141" y="0"/>
                  </a:lnTo>
                  <a:lnTo>
                    <a:pt x="150" y="4"/>
                  </a:lnTo>
                  <a:lnTo>
                    <a:pt x="150" y="27"/>
                  </a:lnTo>
                  <a:lnTo>
                    <a:pt x="146" y="27"/>
                  </a:lnTo>
                  <a:lnTo>
                    <a:pt x="146" y="36"/>
                  </a:lnTo>
                  <a:lnTo>
                    <a:pt x="141" y="45"/>
                  </a:lnTo>
                  <a:lnTo>
                    <a:pt x="137" y="59"/>
                  </a:lnTo>
                  <a:lnTo>
                    <a:pt x="132" y="81"/>
                  </a:lnTo>
                  <a:lnTo>
                    <a:pt x="123" y="109"/>
                  </a:lnTo>
                  <a:lnTo>
                    <a:pt x="119" y="140"/>
                  </a:lnTo>
                  <a:lnTo>
                    <a:pt x="119" y="181"/>
                  </a:lnTo>
                  <a:lnTo>
                    <a:pt x="114" y="222"/>
                  </a:lnTo>
                  <a:lnTo>
                    <a:pt x="109" y="254"/>
                  </a:lnTo>
                  <a:lnTo>
                    <a:pt x="109" y="281"/>
                  </a:lnTo>
                  <a:lnTo>
                    <a:pt x="105" y="304"/>
                  </a:lnTo>
                  <a:lnTo>
                    <a:pt x="105" y="317"/>
                  </a:lnTo>
                  <a:lnTo>
                    <a:pt x="100" y="326"/>
                  </a:lnTo>
                  <a:lnTo>
                    <a:pt x="100" y="331"/>
                  </a:lnTo>
                  <a:lnTo>
                    <a:pt x="100" y="335"/>
                  </a:lnTo>
                  <a:lnTo>
                    <a:pt x="100" y="399"/>
                  </a:lnTo>
                  <a:lnTo>
                    <a:pt x="78" y="408"/>
                  </a:lnTo>
                  <a:lnTo>
                    <a:pt x="55" y="408"/>
                  </a:lnTo>
                  <a:lnTo>
                    <a:pt x="9" y="426"/>
                  </a:lnTo>
                  <a:lnTo>
                    <a:pt x="0" y="417"/>
                  </a:lnTo>
                  <a:lnTo>
                    <a:pt x="5" y="408"/>
                  </a:lnTo>
                  <a:lnTo>
                    <a:pt x="14" y="385"/>
                  </a:lnTo>
                  <a:lnTo>
                    <a:pt x="27" y="349"/>
                  </a:lnTo>
                  <a:lnTo>
                    <a:pt x="41" y="299"/>
                  </a:lnTo>
                  <a:lnTo>
                    <a:pt x="59" y="240"/>
                  </a:lnTo>
                  <a:lnTo>
                    <a:pt x="78" y="172"/>
                  </a:lnTo>
                  <a:lnTo>
                    <a:pt x="96" y="90"/>
                  </a:lnTo>
                  <a:lnTo>
                    <a:pt x="109" y="4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09" name="Freeform 21"/>
            <p:cNvSpPr>
              <a:spLocks/>
            </p:cNvSpPr>
            <p:nvPr/>
          </p:nvSpPr>
          <p:spPr bwMode="auto">
            <a:xfrm>
              <a:off x="4459" y="1339"/>
              <a:ext cx="106" cy="40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6" y="0"/>
                </a:cxn>
                <a:cxn ang="0">
                  <a:pos x="41" y="9"/>
                </a:cxn>
                <a:cxn ang="0">
                  <a:pos x="41" y="36"/>
                </a:cxn>
                <a:cxn ang="0">
                  <a:pos x="109" y="359"/>
                </a:cxn>
                <a:cxn ang="0">
                  <a:pos x="82" y="368"/>
                </a:cxn>
                <a:cxn ang="0">
                  <a:pos x="73" y="372"/>
                </a:cxn>
                <a:cxn ang="0">
                  <a:pos x="68" y="368"/>
                </a:cxn>
                <a:cxn ang="0">
                  <a:pos x="18" y="409"/>
                </a:cxn>
                <a:cxn ang="0">
                  <a:pos x="4" y="399"/>
                </a:cxn>
                <a:cxn ang="0">
                  <a:pos x="4" y="390"/>
                </a:cxn>
                <a:cxn ang="0">
                  <a:pos x="4" y="359"/>
                </a:cxn>
                <a:cxn ang="0">
                  <a:pos x="4" y="309"/>
                </a:cxn>
                <a:cxn ang="0">
                  <a:pos x="9" y="254"/>
                </a:cxn>
                <a:cxn ang="0">
                  <a:pos x="9" y="195"/>
                </a:cxn>
                <a:cxn ang="0">
                  <a:pos x="9" y="136"/>
                </a:cxn>
                <a:cxn ang="0">
                  <a:pos x="4" y="86"/>
                </a:cxn>
                <a:cxn ang="0">
                  <a:pos x="0" y="55"/>
                </a:cxn>
                <a:cxn ang="0">
                  <a:pos x="0" y="5"/>
                </a:cxn>
              </a:cxnLst>
              <a:rect l="0" t="0" r="r" b="b"/>
              <a:pathLst>
                <a:path w="109" h="409">
                  <a:moveTo>
                    <a:pt x="0" y="5"/>
                  </a:moveTo>
                  <a:lnTo>
                    <a:pt x="36" y="0"/>
                  </a:lnTo>
                  <a:lnTo>
                    <a:pt x="41" y="9"/>
                  </a:lnTo>
                  <a:lnTo>
                    <a:pt x="41" y="36"/>
                  </a:lnTo>
                  <a:lnTo>
                    <a:pt x="109" y="359"/>
                  </a:lnTo>
                  <a:lnTo>
                    <a:pt x="82" y="368"/>
                  </a:lnTo>
                  <a:lnTo>
                    <a:pt x="73" y="372"/>
                  </a:lnTo>
                  <a:lnTo>
                    <a:pt x="68" y="368"/>
                  </a:lnTo>
                  <a:lnTo>
                    <a:pt x="18" y="409"/>
                  </a:lnTo>
                  <a:lnTo>
                    <a:pt x="4" y="399"/>
                  </a:lnTo>
                  <a:lnTo>
                    <a:pt x="4" y="390"/>
                  </a:lnTo>
                  <a:lnTo>
                    <a:pt x="4" y="359"/>
                  </a:lnTo>
                  <a:lnTo>
                    <a:pt x="4" y="309"/>
                  </a:lnTo>
                  <a:lnTo>
                    <a:pt x="9" y="254"/>
                  </a:lnTo>
                  <a:lnTo>
                    <a:pt x="9" y="195"/>
                  </a:lnTo>
                  <a:lnTo>
                    <a:pt x="9" y="136"/>
                  </a:lnTo>
                  <a:lnTo>
                    <a:pt x="4" y="86"/>
                  </a:lnTo>
                  <a:lnTo>
                    <a:pt x="0" y="5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0" name="Freeform 22"/>
            <p:cNvSpPr>
              <a:spLocks/>
            </p:cNvSpPr>
            <p:nvPr/>
          </p:nvSpPr>
          <p:spPr bwMode="auto">
            <a:xfrm>
              <a:off x="4537" y="1311"/>
              <a:ext cx="163" cy="2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3" y="0"/>
                </a:cxn>
                <a:cxn ang="0">
                  <a:pos x="41" y="18"/>
                </a:cxn>
                <a:cxn ang="0">
                  <a:pos x="41" y="32"/>
                </a:cxn>
                <a:cxn ang="0">
                  <a:pos x="64" y="41"/>
                </a:cxn>
                <a:cxn ang="0">
                  <a:pos x="160" y="172"/>
                </a:cxn>
                <a:cxn ang="0">
                  <a:pos x="160" y="172"/>
                </a:cxn>
                <a:cxn ang="0">
                  <a:pos x="155" y="177"/>
                </a:cxn>
                <a:cxn ang="0">
                  <a:pos x="151" y="181"/>
                </a:cxn>
                <a:cxn ang="0">
                  <a:pos x="146" y="186"/>
                </a:cxn>
                <a:cxn ang="0">
                  <a:pos x="137" y="200"/>
                </a:cxn>
                <a:cxn ang="0">
                  <a:pos x="128" y="213"/>
                </a:cxn>
                <a:cxn ang="0">
                  <a:pos x="123" y="227"/>
                </a:cxn>
                <a:cxn ang="0">
                  <a:pos x="119" y="249"/>
                </a:cxn>
                <a:cxn ang="0">
                  <a:pos x="100" y="286"/>
                </a:cxn>
                <a:cxn ang="0">
                  <a:pos x="91" y="272"/>
                </a:cxn>
                <a:cxn ang="0">
                  <a:pos x="91" y="268"/>
                </a:cxn>
                <a:cxn ang="0">
                  <a:pos x="87" y="249"/>
                </a:cxn>
                <a:cxn ang="0">
                  <a:pos x="82" y="227"/>
                </a:cxn>
                <a:cxn ang="0">
                  <a:pos x="73" y="195"/>
                </a:cxn>
                <a:cxn ang="0">
                  <a:pos x="64" y="159"/>
                </a:cxn>
                <a:cxn ang="0">
                  <a:pos x="50" y="118"/>
                </a:cxn>
                <a:cxn ang="0">
                  <a:pos x="32" y="77"/>
                </a:cxn>
                <a:cxn ang="0">
                  <a:pos x="19" y="41"/>
                </a:cxn>
                <a:cxn ang="0">
                  <a:pos x="0" y="27"/>
                </a:cxn>
                <a:cxn ang="0">
                  <a:pos x="0" y="13"/>
                </a:cxn>
              </a:cxnLst>
              <a:rect l="0" t="0" r="r" b="b"/>
              <a:pathLst>
                <a:path w="160" h="286">
                  <a:moveTo>
                    <a:pt x="0" y="13"/>
                  </a:moveTo>
                  <a:lnTo>
                    <a:pt x="23" y="0"/>
                  </a:lnTo>
                  <a:lnTo>
                    <a:pt x="41" y="18"/>
                  </a:lnTo>
                  <a:lnTo>
                    <a:pt x="41" y="32"/>
                  </a:lnTo>
                  <a:lnTo>
                    <a:pt x="64" y="41"/>
                  </a:lnTo>
                  <a:lnTo>
                    <a:pt x="160" y="172"/>
                  </a:lnTo>
                  <a:lnTo>
                    <a:pt x="160" y="172"/>
                  </a:lnTo>
                  <a:lnTo>
                    <a:pt x="155" y="177"/>
                  </a:lnTo>
                  <a:lnTo>
                    <a:pt x="151" y="181"/>
                  </a:lnTo>
                  <a:lnTo>
                    <a:pt x="146" y="186"/>
                  </a:lnTo>
                  <a:lnTo>
                    <a:pt x="137" y="200"/>
                  </a:lnTo>
                  <a:lnTo>
                    <a:pt x="128" y="213"/>
                  </a:lnTo>
                  <a:lnTo>
                    <a:pt x="123" y="227"/>
                  </a:lnTo>
                  <a:lnTo>
                    <a:pt x="119" y="249"/>
                  </a:lnTo>
                  <a:lnTo>
                    <a:pt x="100" y="286"/>
                  </a:lnTo>
                  <a:lnTo>
                    <a:pt x="91" y="272"/>
                  </a:lnTo>
                  <a:lnTo>
                    <a:pt x="91" y="268"/>
                  </a:lnTo>
                  <a:lnTo>
                    <a:pt x="87" y="249"/>
                  </a:lnTo>
                  <a:lnTo>
                    <a:pt x="82" y="227"/>
                  </a:lnTo>
                  <a:lnTo>
                    <a:pt x="73" y="195"/>
                  </a:lnTo>
                  <a:lnTo>
                    <a:pt x="64" y="159"/>
                  </a:lnTo>
                  <a:lnTo>
                    <a:pt x="50" y="118"/>
                  </a:lnTo>
                  <a:lnTo>
                    <a:pt x="32" y="77"/>
                  </a:lnTo>
                  <a:lnTo>
                    <a:pt x="19" y="41"/>
                  </a:lnTo>
                  <a:lnTo>
                    <a:pt x="0" y="27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1" name="Freeform 23"/>
            <p:cNvSpPr>
              <a:spLocks/>
            </p:cNvSpPr>
            <p:nvPr/>
          </p:nvSpPr>
          <p:spPr bwMode="auto">
            <a:xfrm>
              <a:off x="4268" y="962"/>
              <a:ext cx="282" cy="332"/>
            </a:xfrm>
            <a:custGeom>
              <a:avLst/>
              <a:gdLst/>
              <a:ahLst/>
              <a:cxnLst>
                <a:cxn ang="0">
                  <a:pos x="18" y="55"/>
                </a:cxn>
                <a:cxn ang="0">
                  <a:pos x="13" y="82"/>
                </a:cxn>
                <a:cxn ang="0">
                  <a:pos x="4" y="109"/>
                </a:cxn>
                <a:cxn ang="0">
                  <a:pos x="0" y="137"/>
                </a:cxn>
                <a:cxn ang="0">
                  <a:pos x="0" y="146"/>
                </a:cxn>
                <a:cxn ang="0">
                  <a:pos x="4" y="155"/>
                </a:cxn>
                <a:cxn ang="0">
                  <a:pos x="4" y="173"/>
                </a:cxn>
                <a:cxn ang="0">
                  <a:pos x="4" y="196"/>
                </a:cxn>
                <a:cxn ang="0">
                  <a:pos x="4" y="214"/>
                </a:cxn>
                <a:cxn ang="0">
                  <a:pos x="9" y="227"/>
                </a:cxn>
                <a:cxn ang="0">
                  <a:pos x="18" y="245"/>
                </a:cxn>
                <a:cxn ang="0">
                  <a:pos x="27" y="264"/>
                </a:cxn>
                <a:cxn ang="0">
                  <a:pos x="32" y="268"/>
                </a:cxn>
                <a:cxn ang="0">
                  <a:pos x="36" y="273"/>
                </a:cxn>
                <a:cxn ang="0">
                  <a:pos x="45" y="286"/>
                </a:cxn>
                <a:cxn ang="0">
                  <a:pos x="50" y="300"/>
                </a:cxn>
                <a:cxn ang="0">
                  <a:pos x="54" y="314"/>
                </a:cxn>
                <a:cxn ang="0">
                  <a:pos x="63" y="323"/>
                </a:cxn>
                <a:cxn ang="0">
                  <a:pos x="82" y="332"/>
                </a:cxn>
                <a:cxn ang="0">
                  <a:pos x="109" y="332"/>
                </a:cxn>
                <a:cxn ang="0">
                  <a:pos x="136" y="327"/>
                </a:cxn>
                <a:cxn ang="0">
                  <a:pos x="145" y="323"/>
                </a:cxn>
                <a:cxn ang="0">
                  <a:pos x="168" y="318"/>
                </a:cxn>
                <a:cxn ang="0">
                  <a:pos x="205" y="304"/>
                </a:cxn>
                <a:cxn ang="0">
                  <a:pos x="236" y="286"/>
                </a:cxn>
                <a:cxn ang="0">
                  <a:pos x="250" y="277"/>
                </a:cxn>
                <a:cxn ang="0">
                  <a:pos x="259" y="268"/>
                </a:cxn>
                <a:cxn ang="0">
                  <a:pos x="268" y="259"/>
                </a:cxn>
                <a:cxn ang="0">
                  <a:pos x="277" y="255"/>
                </a:cxn>
                <a:cxn ang="0">
                  <a:pos x="282" y="227"/>
                </a:cxn>
                <a:cxn ang="0">
                  <a:pos x="277" y="236"/>
                </a:cxn>
                <a:cxn ang="0">
                  <a:pos x="277" y="209"/>
                </a:cxn>
                <a:cxn ang="0">
                  <a:pos x="277" y="173"/>
                </a:cxn>
                <a:cxn ang="0">
                  <a:pos x="264" y="128"/>
                </a:cxn>
                <a:cxn ang="0">
                  <a:pos x="255" y="105"/>
                </a:cxn>
                <a:cxn ang="0">
                  <a:pos x="246" y="96"/>
                </a:cxn>
                <a:cxn ang="0">
                  <a:pos x="241" y="82"/>
                </a:cxn>
                <a:cxn ang="0">
                  <a:pos x="236" y="69"/>
                </a:cxn>
                <a:cxn ang="0">
                  <a:pos x="218" y="46"/>
                </a:cxn>
                <a:cxn ang="0">
                  <a:pos x="214" y="37"/>
                </a:cxn>
                <a:cxn ang="0">
                  <a:pos x="195" y="19"/>
                </a:cxn>
                <a:cxn ang="0">
                  <a:pos x="164" y="5"/>
                </a:cxn>
                <a:cxn ang="0">
                  <a:pos x="109" y="5"/>
                </a:cxn>
                <a:cxn ang="0">
                  <a:pos x="82" y="0"/>
                </a:cxn>
                <a:cxn ang="0">
                  <a:pos x="68" y="10"/>
                </a:cxn>
                <a:cxn ang="0">
                  <a:pos x="45" y="23"/>
                </a:cxn>
                <a:cxn ang="0">
                  <a:pos x="27" y="41"/>
                </a:cxn>
              </a:cxnLst>
              <a:rect l="0" t="0" r="r" b="b"/>
              <a:pathLst>
                <a:path w="282" h="332">
                  <a:moveTo>
                    <a:pt x="18" y="55"/>
                  </a:moveTo>
                  <a:lnTo>
                    <a:pt x="18" y="55"/>
                  </a:lnTo>
                  <a:lnTo>
                    <a:pt x="13" y="64"/>
                  </a:lnTo>
                  <a:lnTo>
                    <a:pt x="13" y="82"/>
                  </a:lnTo>
                  <a:lnTo>
                    <a:pt x="9" y="96"/>
                  </a:lnTo>
                  <a:lnTo>
                    <a:pt x="4" y="109"/>
                  </a:lnTo>
                  <a:lnTo>
                    <a:pt x="4" y="128"/>
                  </a:lnTo>
                  <a:lnTo>
                    <a:pt x="0" y="137"/>
                  </a:lnTo>
                  <a:lnTo>
                    <a:pt x="0" y="141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4" y="155"/>
                  </a:lnTo>
                  <a:lnTo>
                    <a:pt x="4" y="164"/>
                  </a:lnTo>
                  <a:lnTo>
                    <a:pt x="4" y="173"/>
                  </a:lnTo>
                  <a:lnTo>
                    <a:pt x="4" y="182"/>
                  </a:lnTo>
                  <a:lnTo>
                    <a:pt x="4" y="196"/>
                  </a:lnTo>
                  <a:lnTo>
                    <a:pt x="4" y="214"/>
                  </a:lnTo>
                  <a:lnTo>
                    <a:pt x="4" y="214"/>
                  </a:lnTo>
                  <a:lnTo>
                    <a:pt x="9" y="223"/>
                  </a:lnTo>
                  <a:lnTo>
                    <a:pt x="9" y="227"/>
                  </a:lnTo>
                  <a:lnTo>
                    <a:pt x="13" y="236"/>
                  </a:lnTo>
                  <a:lnTo>
                    <a:pt x="18" y="245"/>
                  </a:lnTo>
                  <a:lnTo>
                    <a:pt x="22" y="255"/>
                  </a:lnTo>
                  <a:lnTo>
                    <a:pt x="27" y="264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36" y="273"/>
                  </a:lnTo>
                  <a:lnTo>
                    <a:pt x="36" y="273"/>
                  </a:lnTo>
                  <a:lnTo>
                    <a:pt x="41" y="282"/>
                  </a:lnTo>
                  <a:lnTo>
                    <a:pt x="45" y="286"/>
                  </a:lnTo>
                  <a:lnTo>
                    <a:pt x="50" y="291"/>
                  </a:lnTo>
                  <a:lnTo>
                    <a:pt x="50" y="300"/>
                  </a:lnTo>
                  <a:lnTo>
                    <a:pt x="54" y="304"/>
                  </a:lnTo>
                  <a:lnTo>
                    <a:pt x="54" y="314"/>
                  </a:lnTo>
                  <a:lnTo>
                    <a:pt x="59" y="318"/>
                  </a:lnTo>
                  <a:lnTo>
                    <a:pt x="63" y="323"/>
                  </a:lnTo>
                  <a:lnTo>
                    <a:pt x="73" y="327"/>
                  </a:lnTo>
                  <a:lnTo>
                    <a:pt x="82" y="332"/>
                  </a:lnTo>
                  <a:lnTo>
                    <a:pt x="91" y="332"/>
                  </a:lnTo>
                  <a:lnTo>
                    <a:pt x="109" y="332"/>
                  </a:lnTo>
                  <a:lnTo>
                    <a:pt x="127" y="327"/>
                  </a:lnTo>
                  <a:lnTo>
                    <a:pt x="136" y="327"/>
                  </a:lnTo>
                  <a:lnTo>
                    <a:pt x="145" y="323"/>
                  </a:lnTo>
                  <a:lnTo>
                    <a:pt x="145" y="323"/>
                  </a:lnTo>
                  <a:lnTo>
                    <a:pt x="155" y="318"/>
                  </a:lnTo>
                  <a:lnTo>
                    <a:pt x="168" y="318"/>
                  </a:lnTo>
                  <a:lnTo>
                    <a:pt x="186" y="309"/>
                  </a:lnTo>
                  <a:lnTo>
                    <a:pt x="205" y="304"/>
                  </a:lnTo>
                  <a:lnTo>
                    <a:pt x="223" y="295"/>
                  </a:lnTo>
                  <a:lnTo>
                    <a:pt x="236" y="286"/>
                  </a:lnTo>
                  <a:lnTo>
                    <a:pt x="250" y="277"/>
                  </a:lnTo>
                  <a:lnTo>
                    <a:pt x="250" y="277"/>
                  </a:lnTo>
                  <a:lnTo>
                    <a:pt x="255" y="273"/>
                  </a:lnTo>
                  <a:lnTo>
                    <a:pt x="259" y="268"/>
                  </a:lnTo>
                  <a:lnTo>
                    <a:pt x="264" y="264"/>
                  </a:lnTo>
                  <a:lnTo>
                    <a:pt x="268" y="259"/>
                  </a:lnTo>
                  <a:lnTo>
                    <a:pt x="273" y="255"/>
                  </a:lnTo>
                  <a:lnTo>
                    <a:pt x="277" y="255"/>
                  </a:lnTo>
                  <a:lnTo>
                    <a:pt x="282" y="250"/>
                  </a:lnTo>
                  <a:lnTo>
                    <a:pt x="282" y="227"/>
                  </a:lnTo>
                  <a:lnTo>
                    <a:pt x="277" y="236"/>
                  </a:lnTo>
                  <a:lnTo>
                    <a:pt x="277" y="236"/>
                  </a:lnTo>
                  <a:lnTo>
                    <a:pt x="277" y="227"/>
                  </a:lnTo>
                  <a:lnTo>
                    <a:pt x="277" y="209"/>
                  </a:lnTo>
                  <a:lnTo>
                    <a:pt x="277" y="196"/>
                  </a:lnTo>
                  <a:lnTo>
                    <a:pt x="277" y="173"/>
                  </a:lnTo>
                  <a:lnTo>
                    <a:pt x="273" y="150"/>
                  </a:lnTo>
                  <a:lnTo>
                    <a:pt x="264" y="128"/>
                  </a:lnTo>
                  <a:lnTo>
                    <a:pt x="255" y="109"/>
                  </a:lnTo>
                  <a:lnTo>
                    <a:pt x="255" y="105"/>
                  </a:lnTo>
                  <a:lnTo>
                    <a:pt x="250" y="105"/>
                  </a:lnTo>
                  <a:lnTo>
                    <a:pt x="246" y="96"/>
                  </a:lnTo>
                  <a:lnTo>
                    <a:pt x="246" y="91"/>
                  </a:lnTo>
                  <a:lnTo>
                    <a:pt x="241" y="82"/>
                  </a:lnTo>
                  <a:lnTo>
                    <a:pt x="236" y="78"/>
                  </a:lnTo>
                  <a:lnTo>
                    <a:pt x="236" y="69"/>
                  </a:lnTo>
                  <a:lnTo>
                    <a:pt x="236" y="64"/>
                  </a:lnTo>
                  <a:lnTo>
                    <a:pt x="218" y="46"/>
                  </a:lnTo>
                  <a:lnTo>
                    <a:pt x="218" y="41"/>
                  </a:lnTo>
                  <a:lnTo>
                    <a:pt x="214" y="37"/>
                  </a:lnTo>
                  <a:lnTo>
                    <a:pt x="205" y="28"/>
                  </a:lnTo>
                  <a:lnTo>
                    <a:pt x="195" y="19"/>
                  </a:lnTo>
                  <a:lnTo>
                    <a:pt x="182" y="14"/>
                  </a:lnTo>
                  <a:lnTo>
                    <a:pt x="164" y="5"/>
                  </a:lnTo>
                  <a:lnTo>
                    <a:pt x="141" y="5"/>
                  </a:lnTo>
                  <a:lnTo>
                    <a:pt x="109" y="5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73" y="5"/>
                  </a:lnTo>
                  <a:lnTo>
                    <a:pt x="68" y="10"/>
                  </a:lnTo>
                  <a:lnTo>
                    <a:pt x="54" y="14"/>
                  </a:lnTo>
                  <a:lnTo>
                    <a:pt x="45" y="23"/>
                  </a:lnTo>
                  <a:lnTo>
                    <a:pt x="36" y="32"/>
                  </a:lnTo>
                  <a:lnTo>
                    <a:pt x="27" y="41"/>
                  </a:lnTo>
                  <a:lnTo>
                    <a:pt x="18" y="55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2" name="Freeform 24"/>
            <p:cNvSpPr>
              <a:spLocks/>
            </p:cNvSpPr>
            <p:nvPr/>
          </p:nvSpPr>
          <p:spPr bwMode="auto">
            <a:xfrm>
              <a:off x="4281" y="999"/>
              <a:ext cx="101" cy="7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5" y="72"/>
                </a:cxn>
                <a:cxn ang="0">
                  <a:pos x="9" y="68"/>
                </a:cxn>
                <a:cxn ang="0">
                  <a:pos x="14" y="68"/>
                </a:cxn>
                <a:cxn ang="0">
                  <a:pos x="19" y="63"/>
                </a:cxn>
                <a:cxn ang="0">
                  <a:pos x="23" y="59"/>
                </a:cxn>
                <a:cxn ang="0">
                  <a:pos x="32" y="54"/>
                </a:cxn>
                <a:cxn ang="0">
                  <a:pos x="37" y="45"/>
                </a:cxn>
                <a:cxn ang="0">
                  <a:pos x="46" y="41"/>
                </a:cxn>
                <a:cxn ang="0">
                  <a:pos x="55" y="36"/>
                </a:cxn>
                <a:cxn ang="0">
                  <a:pos x="64" y="27"/>
                </a:cxn>
                <a:cxn ang="0">
                  <a:pos x="78" y="22"/>
                </a:cxn>
                <a:cxn ang="0">
                  <a:pos x="87" y="22"/>
                </a:cxn>
                <a:cxn ang="0">
                  <a:pos x="91" y="18"/>
                </a:cxn>
                <a:cxn ang="0">
                  <a:pos x="101" y="18"/>
                </a:cxn>
                <a:cxn ang="0">
                  <a:pos x="101" y="18"/>
                </a:cxn>
                <a:cxn ang="0">
                  <a:pos x="101" y="0"/>
                </a:cxn>
                <a:cxn ang="0">
                  <a:pos x="101" y="0"/>
                </a:cxn>
                <a:cxn ang="0">
                  <a:pos x="91" y="4"/>
                </a:cxn>
                <a:cxn ang="0">
                  <a:pos x="82" y="9"/>
                </a:cxn>
                <a:cxn ang="0">
                  <a:pos x="69" y="9"/>
                </a:cxn>
                <a:cxn ang="0">
                  <a:pos x="50" y="18"/>
                </a:cxn>
                <a:cxn ang="0">
                  <a:pos x="37" y="22"/>
                </a:cxn>
                <a:cxn ang="0">
                  <a:pos x="28" y="27"/>
                </a:cxn>
                <a:cxn ang="0">
                  <a:pos x="19" y="32"/>
                </a:cxn>
                <a:cxn ang="0">
                  <a:pos x="5" y="32"/>
                </a:cxn>
              </a:cxnLst>
              <a:rect l="0" t="0" r="r" b="b"/>
              <a:pathLst>
                <a:path w="101" h="72">
                  <a:moveTo>
                    <a:pt x="5" y="32"/>
                  </a:moveTo>
                  <a:lnTo>
                    <a:pt x="0" y="72"/>
                  </a:lnTo>
                  <a:lnTo>
                    <a:pt x="0" y="72"/>
                  </a:lnTo>
                  <a:lnTo>
                    <a:pt x="5" y="72"/>
                  </a:lnTo>
                  <a:lnTo>
                    <a:pt x="9" y="68"/>
                  </a:lnTo>
                  <a:lnTo>
                    <a:pt x="14" y="68"/>
                  </a:lnTo>
                  <a:lnTo>
                    <a:pt x="19" y="63"/>
                  </a:lnTo>
                  <a:lnTo>
                    <a:pt x="23" y="59"/>
                  </a:lnTo>
                  <a:lnTo>
                    <a:pt x="32" y="54"/>
                  </a:lnTo>
                  <a:lnTo>
                    <a:pt x="37" y="45"/>
                  </a:lnTo>
                  <a:lnTo>
                    <a:pt x="46" y="41"/>
                  </a:lnTo>
                  <a:lnTo>
                    <a:pt x="55" y="36"/>
                  </a:lnTo>
                  <a:lnTo>
                    <a:pt x="64" y="27"/>
                  </a:lnTo>
                  <a:lnTo>
                    <a:pt x="78" y="22"/>
                  </a:lnTo>
                  <a:lnTo>
                    <a:pt x="87" y="22"/>
                  </a:lnTo>
                  <a:lnTo>
                    <a:pt x="91" y="18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91" y="4"/>
                  </a:lnTo>
                  <a:lnTo>
                    <a:pt x="82" y="9"/>
                  </a:lnTo>
                  <a:lnTo>
                    <a:pt x="69" y="9"/>
                  </a:lnTo>
                  <a:lnTo>
                    <a:pt x="50" y="18"/>
                  </a:lnTo>
                  <a:lnTo>
                    <a:pt x="37" y="22"/>
                  </a:lnTo>
                  <a:lnTo>
                    <a:pt x="28" y="27"/>
                  </a:lnTo>
                  <a:lnTo>
                    <a:pt x="19" y="32"/>
                  </a:lnTo>
                  <a:lnTo>
                    <a:pt x="5" y="3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3" name="Freeform 25"/>
            <p:cNvSpPr>
              <a:spLocks/>
            </p:cNvSpPr>
            <p:nvPr/>
          </p:nvSpPr>
          <p:spPr bwMode="auto">
            <a:xfrm>
              <a:off x="4281" y="1031"/>
              <a:ext cx="105" cy="86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59"/>
                </a:cxn>
                <a:cxn ang="0">
                  <a:pos x="0" y="63"/>
                </a:cxn>
                <a:cxn ang="0">
                  <a:pos x="0" y="68"/>
                </a:cxn>
                <a:cxn ang="0">
                  <a:pos x="0" y="72"/>
                </a:cxn>
                <a:cxn ang="0">
                  <a:pos x="0" y="77"/>
                </a:cxn>
                <a:cxn ang="0">
                  <a:pos x="0" y="81"/>
                </a:cxn>
                <a:cxn ang="0">
                  <a:pos x="0" y="86"/>
                </a:cxn>
                <a:cxn ang="0">
                  <a:pos x="5" y="86"/>
                </a:cxn>
                <a:cxn ang="0">
                  <a:pos x="5" y="86"/>
                </a:cxn>
                <a:cxn ang="0">
                  <a:pos x="9" y="86"/>
                </a:cxn>
                <a:cxn ang="0">
                  <a:pos x="9" y="81"/>
                </a:cxn>
                <a:cxn ang="0">
                  <a:pos x="14" y="81"/>
                </a:cxn>
                <a:cxn ang="0">
                  <a:pos x="14" y="81"/>
                </a:cxn>
                <a:cxn ang="0">
                  <a:pos x="14" y="81"/>
                </a:cxn>
                <a:cxn ang="0">
                  <a:pos x="14" y="81"/>
                </a:cxn>
                <a:cxn ang="0">
                  <a:pos x="14" y="77"/>
                </a:cxn>
                <a:cxn ang="0">
                  <a:pos x="19" y="77"/>
                </a:cxn>
                <a:cxn ang="0">
                  <a:pos x="23" y="72"/>
                </a:cxn>
                <a:cxn ang="0">
                  <a:pos x="28" y="72"/>
                </a:cxn>
                <a:cxn ang="0">
                  <a:pos x="32" y="68"/>
                </a:cxn>
                <a:cxn ang="0">
                  <a:pos x="37" y="63"/>
                </a:cxn>
                <a:cxn ang="0">
                  <a:pos x="37" y="59"/>
                </a:cxn>
                <a:cxn ang="0">
                  <a:pos x="41" y="59"/>
                </a:cxn>
                <a:cxn ang="0">
                  <a:pos x="46" y="59"/>
                </a:cxn>
                <a:cxn ang="0">
                  <a:pos x="50" y="54"/>
                </a:cxn>
                <a:cxn ang="0">
                  <a:pos x="55" y="49"/>
                </a:cxn>
                <a:cxn ang="0">
                  <a:pos x="60" y="45"/>
                </a:cxn>
                <a:cxn ang="0">
                  <a:pos x="64" y="40"/>
                </a:cxn>
                <a:cxn ang="0">
                  <a:pos x="69" y="36"/>
                </a:cxn>
                <a:cxn ang="0">
                  <a:pos x="69" y="31"/>
                </a:cxn>
                <a:cxn ang="0">
                  <a:pos x="73" y="31"/>
                </a:cxn>
                <a:cxn ang="0">
                  <a:pos x="87" y="27"/>
                </a:cxn>
                <a:cxn ang="0">
                  <a:pos x="87" y="27"/>
                </a:cxn>
                <a:cxn ang="0">
                  <a:pos x="87" y="22"/>
                </a:cxn>
                <a:cxn ang="0">
                  <a:pos x="91" y="18"/>
                </a:cxn>
                <a:cxn ang="0">
                  <a:pos x="91" y="18"/>
                </a:cxn>
                <a:cxn ang="0">
                  <a:pos x="96" y="13"/>
                </a:cxn>
                <a:cxn ang="0">
                  <a:pos x="101" y="9"/>
                </a:cxn>
                <a:cxn ang="0">
                  <a:pos x="101" y="4"/>
                </a:cxn>
                <a:cxn ang="0">
                  <a:pos x="105" y="4"/>
                </a:cxn>
                <a:cxn ang="0">
                  <a:pos x="105" y="0"/>
                </a:cxn>
                <a:cxn ang="0">
                  <a:pos x="101" y="0"/>
                </a:cxn>
                <a:cxn ang="0">
                  <a:pos x="96" y="0"/>
                </a:cxn>
                <a:cxn ang="0">
                  <a:pos x="87" y="4"/>
                </a:cxn>
                <a:cxn ang="0">
                  <a:pos x="78" y="9"/>
                </a:cxn>
                <a:cxn ang="0">
                  <a:pos x="64" y="13"/>
                </a:cxn>
                <a:cxn ang="0">
                  <a:pos x="46" y="22"/>
                </a:cxn>
                <a:cxn ang="0">
                  <a:pos x="23" y="36"/>
                </a:cxn>
                <a:cxn ang="0">
                  <a:pos x="0" y="54"/>
                </a:cxn>
              </a:cxnLst>
              <a:rect l="0" t="0" r="r" b="b"/>
              <a:pathLst>
                <a:path w="105" h="86">
                  <a:moveTo>
                    <a:pt x="0" y="54"/>
                  </a:moveTo>
                  <a:lnTo>
                    <a:pt x="0" y="54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0" y="77"/>
                  </a:lnTo>
                  <a:lnTo>
                    <a:pt x="0" y="81"/>
                  </a:lnTo>
                  <a:lnTo>
                    <a:pt x="0" y="86"/>
                  </a:lnTo>
                  <a:lnTo>
                    <a:pt x="5" y="86"/>
                  </a:lnTo>
                  <a:lnTo>
                    <a:pt x="5" y="86"/>
                  </a:lnTo>
                  <a:lnTo>
                    <a:pt x="9" y="86"/>
                  </a:lnTo>
                  <a:lnTo>
                    <a:pt x="9" y="81"/>
                  </a:lnTo>
                  <a:lnTo>
                    <a:pt x="14" y="81"/>
                  </a:lnTo>
                  <a:lnTo>
                    <a:pt x="14" y="81"/>
                  </a:lnTo>
                  <a:lnTo>
                    <a:pt x="14" y="81"/>
                  </a:lnTo>
                  <a:lnTo>
                    <a:pt x="14" y="81"/>
                  </a:lnTo>
                  <a:lnTo>
                    <a:pt x="14" y="77"/>
                  </a:lnTo>
                  <a:lnTo>
                    <a:pt x="19" y="77"/>
                  </a:lnTo>
                  <a:lnTo>
                    <a:pt x="23" y="72"/>
                  </a:lnTo>
                  <a:lnTo>
                    <a:pt x="28" y="72"/>
                  </a:lnTo>
                  <a:lnTo>
                    <a:pt x="32" y="68"/>
                  </a:lnTo>
                  <a:lnTo>
                    <a:pt x="37" y="63"/>
                  </a:lnTo>
                  <a:lnTo>
                    <a:pt x="37" y="59"/>
                  </a:lnTo>
                  <a:lnTo>
                    <a:pt x="41" y="59"/>
                  </a:lnTo>
                  <a:lnTo>
                    <a:pt x="46" y="59"/>
                  </a:lnTo>
                  <a:lnTo>
                    <a:pt x="50" y="54"/>
                  </a:lnTo>
                  <a:lnTo>
                    <a:pt x="55" y="49"/>
                  </a:lnTo>
                  <a:lnTo>
                    <a:pt x="60" y="45"/>
                  </a:lnTo>
                  <a:lnTo>
                    <a:pt x="64" y="40"/>
                  </a:lnTo>
                  <a:lnTo>
                    <a:pt x="69" y="36"/>
                  </a:lnTo>
                  <a:lnTo>
                    <a:pt x="69" y="31"/>
                  </a:lnTo>
                  <a:lnTo>
                    <a:pt x="73" y="31"/>
                  </a:lnTo>
                  <a:lnTo>
                    <a:pt x="87" y="27"/>
                  </a:lnTo>
                  <a:lnTo>
                    <a:pt x="87" y="27"/>
                  </a:lnTo>
                  <a:lnTo>
                    <a:pt x="87" y="22"/>
                  </a:lnTo>
                  <a:lnTo>
                    <a:pt x="91" y="18"/>
                  </a:lnTo>
                  <a:lnTo>
                    <a:pt x="91" y="18"/>
                  </a:lnTo>
                  <a:lnTo>
                    <a:pt x="96" y="13"/>
                  </a:lnTo>
                  <a:lnTo>
                    <a:pt x="101" y="9"/>
                  </a:lnTo>
                  <a:lnTo>
                    <a:pt x="101" y="4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6" y="0"/>
                  </a:lnTo>
                  <a:lnTo>
                    <a:pt x="87" y="4"/>
                  </a:lnTo>
                  <a:lnTo>
                    <a:pt x="78" y="9"/>
                  </a:lnTo>
                  <a:lnTo>
                    <a:pt x="64" y="13"/>
                  </a:lnTo>
                  <a:lnTo>
                    <a:pt x="46" y="22"/>
                  </a:lnTo>
                  <a:lnTo>
                    <a:pt x="23" y="36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4" name="Freeform 26"/>
            <p:cNvSpPr>
              <a:spLocks/>
            </p:cNvSpPr>
            <p:nvPr/>
          </p:nvSpPr>
          <p:spPr bwMode="auto">
            <a:xfrm>
              <a:off x="4281" y="1053"/>
              <a:ext cx="128" cy="109"/>
            </a:xfrm>
            <a:custGeom>
              <a:avLst/>
              <a:gdLst/>
              <a:ahLst/>
              <a:cxnLst>
                <a:cxn ang="0">
                  <a:pos x="5" y="68"/>
                </a:cxn>
                <a:cxn ang="0">
                  <a:pos x="5" y="68"/>
                </a:cxn>
                <a:cxn ang="0">
                  <a:pos x="5" y="68"/>
                </a:cxn>
                <a:cxn ang="0">
                  <a:pos x="5" y="73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0" y="77"/>
                </a:cxn>
                <a:cxn ang="0">
                  <a:pos x="0" y="77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0" y="86"/>
                </a:cxn>
                <a:cxn ang="0">
                  <a:pos x="0" y="91"/>
                </a:cxn>
                <a:cxn ang="0">
                  <a:pos x="0" y="95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0" y="109"/>
                </a:cxn>
                <a:cxn ang="0">
                  <a:pos x="0" y="109"/>
                </a:cxn>
                <a:cxn ang="0">
                  <a:pos x="0" y="109"/>
                </a:cxn>
                <a:cxn ang="0">
                  <a:pos x="5" y="109"/>
                </a:cxn>
                <a:cxn ang="0">
                  <a:pos x="5" y="109"/>
                </a:cxn>
                <a:cxn ang="0">
                  <a:pos x="9" y="109"/>
                </a:cxn>
                <a:cxn ang="0">
                  <a:pos x="9" y="109"/>
                </a:cxn>
                <a:cxn ang="0">
                  <a:pos x="9" y="105"/>
                </a:cxn>
                <a:cxn ang="0">
                  <a:pos x="14" y="105"/>
                </a:cxn>
                <a:cxn ang="0">
                  <a:pos x="23" y="95"/>
                </a:cxn>
                <a:cxn ang="0">
                  <a:pos x="32" y="86"/>
                </a:cxn>
                <a:cxn ang="0">
                  <a:pos x="41" y="77"/>
                </a:cxn>
                <a:cxn ang="0">
                  <a:pos x="55" y="64"/>
                </a:cxn>
                <a:cxn ang="0">
                  <a:pos x="69" y="50"/>
                </a:cxn>
                <a:cxn ang="0">
                  <a:pos x="87" y="41"/>
                </a:cxn>
                <a:cxn ang="0">
                  <a:pos x="105" y="27"/>
                </a:cxn>
                <a:cxn ang="0">
                  <a:pos x="105" y="27"/>
                </a:cxn>
                <a:cxn ang="0">
                  <a:pos x="110" y="27"/>
                </a:cxn>
                <a:cxn ang="0">
                  <a:pos x="110" y="23"/>
                </a:cxn>
                <a:cxn ang="0">
                  <a:pos x="114" y="18"/>
                </a:cxn>
                <a:cxn ang="0">
                  <a:pos x="119" y="14"/>
                </a:cxn>
                <a:cxn ang="0">
                  <a:pos x="123" y="14"/>
                </a:cxn>
                <a:cxn ang="0">
                  <a:pos x="128" y="9"/>
                </a:cxn>
                <a:cxn ang="0">
                  <a:pos x="128" y="5"/>
                </a:cxn>
                <a:cxn ang="0">
                  <a:pos x="123" y="0"/>
                </a:cxn>
                <a:cxn ang="0">
                  <a:pos x="119" y="0"/>
                </a:cxn>
                <a:cxn ang="0">
                  <a:pos x="114" y="5"/>
                </a:cxn>
                <a:cxn ang="0">
                  <a:pos x="101" y="14"/>
                </a:cxn>
                <a:cxn ang="0">
                  <a:pos x="91" y="18"/>
                </a:cxn>
                <a:cxn ang="0">
                  <a:pos x="78" y="27"/>
                </a:cxn>
                <a:cxn ang="0">
                  <a:pos x="64" y="37"/>
                </a:cxn>
                <a:cxn ang="0">
                  <a:pos x="55" y="41"/>
                </a:cxn>
                <a:cxn ang="0">
                  <a:pos x="46" y="50"/>
                </a:cxn>
                <a:cxn ang="0">
                  <a:pos x="41" y="55"/>
                </a:cxn>
                <a:cxn ang="0">
                  <a:pos x="37" y="59"/>
                </a:cxn>
                <a:cxn ang="0">
                  <a:pos x="28" y="64"/>
                </a:cxn>
                <a:cxn ang="0">
                  <a:pos x="23" y="64"/>
                </a:cxn>
                <a:cxn ang="0">
                  <a:pos x="14" y="68"/>
                </a:cxn>
                <a:cxn ang="0">
                  <a:pos x="9" y="68"/>
                </a:cxn>
                <a:cxn ang="0">
                  <a:pos x="9" y="68"/>
                </a:cxn>
                <a:cxn ang="0">
                  <a:pos x="5" y="68"/>
                </a:cxn>
              </a:cxnLst>
              <a:rect l="0" t="0" r="r" b="b"/>
              <a:pathLst>
                <a:path w="128" h="109">
                  <a:moveTo>
                    <a:pt x="5" y="68"/>
                  </a:moveTo>
                  <a:lnTo>
                    <a:pt x="5" y="68"/>
                  </a:lnTo>
                  <a:lnTo>
                    <a:pt x="5" y="68"/>
                  </a:lnTo>
                  <a:lnTo>
                    <a:pt x="5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82"/>
                  </a:lnTo>
                  <a:lnTo>
                    <a:pt x="0" y="86"/>
                  </a:lnTo>
                  <a:lnTo>
                    <a:pt x="0" y="86"/>
                  </a:lnTo>
                  <a:lnTo>
                    <a:pt x="0" y="91"/>
                  </a:lnTo>
                  <a:lnTo>
                    <a:pt x="0" y="95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5" y="109"/>
                  </a:lnTo>
                  <a:lnTo>
                    <a:pt x="5" y="109"/>
                  </a:lnTo>
                  <a:lnTo>
                    <a:pt x="9" y="109"/>
                  </a:lnTo>
                  <a:lnTo>
                    <a:pt x="9" y="109"/>
                  </a:lnTo>
                  <a:lnTo>
                    <a:pt x="9" y="105"/>
                  </a:lnTo>
                  <a:lnTo>
                    <a:pt x="14" y="105"/>
                  </a:lnTo>
                  <a:lnTo>
                    <a:pt x="23" y="95"/>
                  </a:lnTo>
                  <a:lnTo>
                    <a:pt x="32" y="86"/>
                  </a:lnTo>
                  <a:lnTo>
                    <a:pt x="41" y="77"/>
                  </a:lnTo>
                  <a:lnTo>
                    <a:pt x="55" y="64"/>
                  </a:lnTo>
                  <a:lnTo>
                    <a:pt x="69" y="50"/>
                  </a:lnTo>
                  <a:lnTo>
                    <a:pt x="87" y="41"/>
                  </a:lnTo>
                  <a:lnTo>
                    <a:pt x="105" y="27"/>
                  </a:lnTo>
                  <a:lnTo>
                    <a:pt x="105" y="27"/>
                  </a:lnTo>
                  <a:lnTo>
                    <a:pt x="110" y="27"/>
                  </a:lnTo>
                  <a:lnTo>
                    <a:pt x="110" y="23"/>
                  </a:lnTo>
                  <a:lnTo>
                    <a:pt x="114" y="18"/>
                  </a:lnTo>
                  <a:lnTo>
                    <a:pt x="119" y="14"/>
                  </a:lnTo>
                  <a:lnTo>
                    <a:pt x="123" y="14"/>
                  </a:lnTo>
                  <a:lnTo>
                    <a:pt x="128" y="9"/>
                  </a:lnTo>
                  <a:lnTo>
                    <a:pt x="128" y="5"/>
                  </a:lnTo>
                  <a:lnTo>
                    <a:pt x="123" y="0"/>
                  </a:lnTo>
                  <a:lnTo>
                    <a:pt x="119" y="0"/>
                  </a:lnTo>
                  <a:lnTo>
                    <a:pt x="114" y="5"/>
                  </a:lnTo>
                  <a:lnTo>
                    <a:pt x="101" y="14"/>
                  </a:lnTo>
                  <a:lnTo>
                    <a:pt x="91" y="18"/>
                  </a:lnTo>
                  <a:lnTo>
                    <a:pt x="78" y="27"/>
                  </a:lnTo>
                  <a:lnTo>
                    <a:pt x="64" y="37"/>
                  </a:lnTo>
                  <a:lnTo>
                    <a:pt x="55" y="41"/>
                  </a:lnTo>
                  <a:lnTo>
                    <a:pt x="46" y="50"/>
                  </a:lnTo>
                  <a:lnTo>
                    <a:pt x="41" y="55"/>
                  </a:lnTo>
                  <a:lnTo>
                    <a:pt x="37" y="59"/>
                  </a:lnTo>
                  <a:lnTo>
                    <a:pt x="28" y="64"/>
                  </a:lnTo>
                  <a:lnTo>
                    <a:pt x="23" y="64"/>
                  </a:lnTo>
                  <a:lnTo>
                    <a:pt x="14" y="68"/>
                  </a:lnTo>
                  <a:lnTo>
                    <a:pt x="9" y="68"/>
                  </a:lnTo>
                  <a:lnTo>
                    <a:pt x="9" y="68"/>
                  </a:lnTo>
                  <a:lnTo>
                    <a:pt x="5" y="68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5" name="Freeform 27"/>
            <p:cNvSpPr>
              <a:spLocks/>
            </p:cNvSpPr>
            <p:nvPr/>
          </p:nvSpPr>
          <p:spPr bwMode="auto">
            <a:xfrm>
              <a:off x="4286" y="1094"/>
              <a:ext cx="132" cy="103"/>
            </a:xfrm>
            <a:custGeom>
              <a:avLst/>
              <a:gdLst/>
              <a:ahLst/>
              <a:cxnLst>
                <a:cxn ang="0">
                  <a:pos x="9" y="73"/>
                </a:cxn>
                <a:cxn ang="0">
                  <a:pos x="4" y="73"/>
                </a:cxn>
                <a:cxn ang="0">
                  <a:pos x="4" y="73"/>
                </a:cxn>
                <a:cxn ang="0">
                  <a:pos x="4" y="77"/>
                </a:cxn>
                <a:cxn ang="0">
                  <a:pos x="4" y="77"/>
                </a:cxn>
                <a:cxn ang="0">
                  <a:pos x="0" y="82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4" y="91"/>
                </a:cxn>
                <a:cxn ang="0">
                  <a:pos x="4" y="95"/>
                </a:cxn>
                <a:cxn ang="0">
                  <a:pos x="4" y="100"/>
                </a:cxn>
                <a:cxn ang="0">
                  <a:pos x="9" y="100"/>
                </a:cxn>
                <a:cxn ang="0">
                  <a:pos x="9" y="104"/>
                </a:cxn>
                <a:cxn ang="0">
                  <a:pos x="9" y="104"/>
                </a:cxn>
                <a:cxn ang="0">
                  <a:pos x="14" y="104"/>
                </a:cxn>
                <a:cxn ang="0">
                  <a:pos x="14" y="104"/>
                </a:cxn>
                <a:cxn ang="0">
                  <a:pos x="18" y="104"/>
                </a:cxn>
                <a:cxn ang="0">
                  <a:pos x="18" y="104"/>
                </a:cxn>
                <a:cxn ang="0">
                  <a:pos x="23" y="100"/>
                </a:cxn>
                <a:cxn ang="0">
                  <a:pos x="32" y="91"/>
                </a:cxn>
                <a:cxn ang="0">
                  <a:pos x="36" y="86"/>
                </a:cxn>
                <a:cxn ang="0">
                  <a:pos x="45" y="77"/>
                </a:cxn>
                <a:cxn ang="0">
                  <a:pos x="50" y="73"/>
                </a:cxn>
                <a:cxn ang="0">
                  <a:pos x="59" y="68"/>
                </a:cxn>
                <a:cxn ang="0">
                  <a:pos x="64" y="64"/>
                </a:cxn>
                <a:cxn ang="0">
                  <a:pos x="68" y="59"/>
                </a:cxn>
                <a:cxn ang="0">
                  <a:pos x="77" y="54"/>
                </a:cxn>
                <a:cxn ang="0">
                  <a:pos x="86" y="45"/>
                </a:cxn>
                <a:cxn ang="0">
                  <a:pos x="100" y="36"/>
                </a:cxn>
                <a:cxn ang="0">
                  <a:pos x="109" y="27"/>
                </a:cxn>
                <a:cxn ang="0">
                  <a:pos x="118" y="18"/>
                </a:cxn>
                <a:cxn ang="0">
                  <a:pos x="127" y="9"/>
                </a:cxn>
                <a:cxn ang="0">
                  <a:pos x="132" y="5"/>
                </a:cxn>
                <a:cxn ang="0">
                  <a:pos x="132" y="0"/>
                </a:cxn>
                <a:cxn ang="0">
                  <a:pos x="127" y="0"/>
                </a:cxn>
                <a:cxn ang="0">
                  <a:pos x="100" y="18"/>
                </a:cxn>
                <a:cxn ang="0">
                  <a:pos x="96" y="18"/>
                </a:cxn>
                <a:cxn ang="0">
                  <a:pos x="91" y="23"/>
                </a:cxn>
                <a:cxn ang="0">
                  <a:pos x="82" y="27"/>
                </a:cxn>
                <a:cxn ang="0">
                  <a:pos x="73" y="32"/>
                </a:cxn>
                <a:cxn ang="0">
                  <a:pos x="64" y="41"/>
                </a:cxn>
                <a:cxn ang="0">
                  <a:pos x="55" y="45"/>
                </a:cxn>
                <a:cxn ang="0">
                  <a:pos x="45" y="50"/>
                </a:cxn>
                <a:cxn ang="0">
                  <a:pos x="41" y="54"/>
                </a:cxn>
                <a:cxn ang="0">
                  <a:pos x="32" y="54"/>
                </a:cxn>
                <a:cxn ang="0">
                  <a:pos x="9" y="73"/>
                </a:cxn>
              </a:cxnLst>
              <a:rect l="0" t="0" r="r" b="b"/>
              <a:pathLst>
                <a:path w="132" h="104">
                  <a:moveTo>
                    <a:pt x="9" y="73"/>
                  </a:moveTo>
                  <a:lnTo>
                    <a:pt x="4" y="73"/>
                  </a:lnTo>
                  <a:lnTo>
                    <a:pt x="4" y="73"/>
                  </a:lnTo>
                  <a:lnTo>
                    <a:pt x="4" y="77"/>
                  </a:lnTo>
                  <a:lnTo>
                    <a:pt x="4" y="7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86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4" y="100"/>
                  </a:lnTo>
                  <a:lnTo>
                    <a:pt x="9" y="100"/>
                  </a:lnTo>
                  <a:lnTo>
                    <a:pt x="9" y="104"/>
                  </a:lnTo>
                  <a:lnTo>
                    <a:pt x="9" y="104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3" y="100"/>
                  </a:lnTo>
                  <a:lnTo>
                    <a:pt x="32" y="91"/>
                  </a:lnTo>
                  <a:lnTo>
                    <a:pt x="36" y="86"/>
                  </a:lnTo>
                  <a:lnTo>
                    <a:pt x="45" y="77"/>
                  </a:lnTo>
                  <a:lnTo>
                    <a:pt x="50" y="73"/>
                  </a:lnTo>
                  <a:lnTo>
                    <a:pt x="59" y="68"/>
                  </a:lnTo>
                  <a:lnTo>
                    <a:pt x="64" y="64"/>
                  </a:lnTo>
                  <a:lnTo>
                    <a:pt x="68" y="59"/>
                  </a:lnTo>
                  <a:lnTo>
                    <a:pt x="77" y="54"/>
                  </a:lnTo>
                  <a:lnTo>
                    <a:pt x="86" y="45"/>
                  </a:lnTo>
                  <a:lnTo>
                    <a:pt x="100" y="36"/>
                  </a:lnTo>
                  <a:lnTo>
                    <a:pt x="109" y="27"/>
                  </a:lnTo>
                  <a:lnTo>
                    <a:pt x="118" y="18"/>
                  </a:lnTo>
                  <a:lnTo>
                    <a:pt x="127" y="9"/>
                  </a:lnTo>
                  <a:lnTo>
                    <a:pt x="132" y="5"/>
                  </a:lnTo>
                  <a:lnTo>
                    <a:pt x="132" y="0"/>
                  </a:lnTo>
                  <a:lnTo>
                    <a:pt x="127" y="0"/>
                  </a:lnTo>
                  <a:lnTo>
                    <a:pt x="100" y="18"/>
                  </a:lnTo>
                  <a:lnTo>
                    <a:pt x="96" y="18"/>
                  </a:lnTo>
                  <a:lnTo>
                    <a:pt x="91" y="23"/>
                  </a:lnTo>
                  <a:lnTo>
                    <a:pt x="82" y="27"/>
                  </a:lnTo>
                  <a:lnTo>
                    <a:pt x="73" y="32"/>
                  </a:lnTo>
                  <a:lnTo>
                    <a:pt x="64" y="41"/>
                  </a:lnTo>
                  <a:lnTo>
                    <a:pt x="55" y="45"/>
                  </a:lnTo>
                  <a:lnTo>
                    <a:pt x="45" y="50"/>
                  </a:lnTo>
                  <a:lnTo>
                    <a:pt x="41" y="54"/>
                  </a:lnTo>
                  <a:lnTo>
                    <a:pt x="32" y="54"/>
                  </a:lnTo>
                  <a:lnTo>
                    <a:pt x="9" y="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6" name="Freeform 28"/>
            <p:cNvSpPr>
              <a:spLocks/>
            </p:cNvSpPr>
            <p:nvPr/>
          </p:nvSpPr>
          <p:spPr bwMode="auto">
            <a:xfrm>
              <a:off x="4304" y="1126"/>
              <a:ext cx="123" cy="110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0" y="81"/>
                </a:cxn>
                <a:cxn ang="0">
                  <a:pos x="0" y="81"/>
                </a:cxn>
                <a:cxn ang="0">
                  <a:pos x="0" y="86"/>
                </a:cxn>
                <a:cxn ang="0">
                  <a:pos x="0" y="91"/>
                </a:cxn>
                <a:cxn ang="0">
                  <a:pos x="0" y="100"/>
                </a:cxn>
                <a:cxn ang="0">
                  <a:pos x="5" y="104"/>
                </a:cxn>
                <a:cxn ang="0">
                  <a:pos x="5" y="104"/>
                </a:cxn>
                <a:cxn ang="0">
                  <a:pos x="9" y="109"/>
                </a:cxn>
                <a:cxn ang="0">
                  <a:pos x="14" y="109"/>
                </a:cxn>
                <a:cxn ang="0">
                  <a:pos x="18" y="109"/>
                </a:cxn>
                <a:cxn ang="0">
                  <a:pos x="18" y="104"/>
                </a:cxn>
                <a:cxn ang="0">
                  <a:pos x="23" y="104"/>
                </a:cxn>
                <a:cxn ang="0">
                  <a:pos x="23" y="104"/>
                </a:cxn>
                <a:cxn ang="0">
                  <a:pos x="27" y="104"/>
                </a:cxn>
                <a:cxn ang="0">
                  <a:pos x="27" y="104"/>
                </a:cxn>
                <a:cxn ang="0">
                  <a:pos x="27" y="104"/>
                </a:cxn>
                <a:cxn ang="0">
                  <a:pos x="27" y="100"/>
                </a:cxn>
                <a:cxn ang="0">
                  <a:pos x="32" y="95"/>
                </a:cxn>
                <a:cxn ang="0">
                  <a:pos x="37" y="91"/>
                </a:cxn>
                <a:cxn ang="0">
                  <a:pos x="46" y="81"/>
                </a:cxn>
                <a:cxn ang="0">
                  <a:pos x="55" y="72"/>
                </a:cxn>
                <a:cxn ang="0">
                  <a:pos x="64" y="68"/>
                </a:cxn>
                <a:cxn ang="0">
                  <a:pos x="68" y="59"/>
                </a:cxn>
                <a:cxn ang="0">
                  <a:pos x="78" y="54"/>
                </a:cxn>
                <a:cxn ang="0">
                  <a:pos x="82" y="54"/>
                </a:cxn>
                <a:cxn ang="0">
                  <a:pos x="87" y="50"/>
                </a:cxn>
                <a:cxn ang="0">
                  <a:pos x="91" y="45"/>
                </a:cxn>
                <a:cxn ang="0">
                  <a:pos x="96" y="41"/>
                </a:cxn>
                <a:cxn ang="0">
                  <a:pos x="100" y="36"/>
                </a:cxn>
                <a:cxn ang="0">
                  <a:pos x="100" y="32"/>
                </a:cxn>
                <a:cxn ang="0">
                  <a:pos x="105" y="27"/>
                </a:cxn>
                <a:cxn ang="0">
                  <a:pos x="105" y="27"/>
                </a:cxn>
                <a:cxn ang="0">
                  <a:pos x="123" y="4"/>
                </a:cxn>
                <a:cxn ang="0">
                  <a:pos x="119" y="0"/>
                </a:cxn>
                <a:cxn ang="0">
                  <a:pos x="109" y="9"/>
                </a:cxn>
                <a:cxn ang="0">
                  <a:pos x="96" y="9"/>
                </a:cxn>
                <a:cxn ang="0">
                  <a:pos x="91" y="13"/>
                </a:cxn>
                <a:cxn ang="0">
                  <a:pos x="82" y="22"/>
                </a:cxn>
                <a:cxn ang="0">
                  <a:pos x="68" y="32"/>
                </a:cxn>
                <a:cxn ang="0">
                  <a:pos x="55" y="45"/>
                </a:cxn>
                <a:cxn ang="0">
                  <a:pos x="37" y="54"/>
                </a:cxn>
                <a:cxn ang="0">
                  <a:pos x="23" y="68"/>
                </a:cxn>
                <a:cxn ang="0">
                  <a:pos x="9" y="72"/>
                </a:cxn>
                <a:cxn ang="0">
                  <a:pos x="0" y="77"/>
                </a:cxn>
              </a:cxnLst>
              <a:rect l="0" t="0" r="r" b="b"/>
              <a:pathLst>
                <a:path w="123" h="109">
                  <a:moveTo>
                    <a:pt x="0" y="77"/>
                  </a:moveTo>
                  <a:lnTo>
                    <a:pt x="0" y="81"/>
                  </a:lnTo>
                  <a:lnTo>
                    <a:pt x="0" y="81"/>
                  </a:lnTo>
                  <a:lnTo>
                    <a:pt x="0" y="86"/>
                  </a:lnTo>
                  <a:lnTo>
                    <a:pt x="0" y="91"/>
                  </a:lnTo>
                  <a:lnTo>
                    <a:pt x="0" y="100"/>
                  </a:lnTo>
                  <a:lnTo>
                    <a:pt x="5" y="104"/>
                  </a:lnTo>
                  <a:lnTo>
                    <a:pt x="5" y="104"/>
                  </a:lnTo>
                  <a:lnTo>
                    <a:pt x="9" y="109"/>
                  </a:lnTo>
                  <a:lnTo>
                    <a:pt x="14" y="109"/>
                  </a:lnTo>
                  <a:lnTo>
                    <a:pt x="18" y="109"/>
                  </a:lnTo>
                  <a:lnTo>
                    <a:pt x="18" y="104"/>
                  </a:lnTo>
                  <a:lnTo>
                    <a:pt x="23" y="104"/>
                  </a:lnTo>
                  <a:lnTo>
                    <a:pt x="23" y="104"/>
                  </a:lnTo>
                  <a:lnTo>
                    <a:pt x="27" y="104"/>
                  </a:lnTo>
                  <a:lnTo>
                    <a:pt x="27" y="104"/>
                  </a:lnTo>
                  <a:lnTo>
                    <a:pt x="27" y="104"/>
                  </a:lnTo>
                  <a:lnTo>
                    <a:pt x="27" y="100"/>
                  </a:lnTo>
                  <a:lnTo>
                    <a:pt x="32" y="95"/>
                  </a:lnTo>
                  <a:lnTo>
                    <a:pt x="37" y="91"/>
                  </a:lnTo>
                  <a:lnTo>
                    <a:pt x="46" y="81"/>
                  </a:lnTo>
                  <a:lnTo>
                    <a:pt x="55" y="72"/>
                  </a:lnTo>
                  <a:lnTo>
                    <a:pt x="64" y="68"/>
                  </a:lnTo>
                  <a:lnTo>
                    <a:pt x="68" y="59"/>
                  </a:lnTo>
                  <a:lnTo>
                    <a:pt x="78" y="54"/>
                  </a:lnTo>
                  <a:lnTo>
                    <a:pt x="82" y="54"/>
                  </a:lnTo>
                  <a:lnTo>
                    <a:pt x="87" y="50"/>
                  </a:lnTo>
                  <a:lnTo>
                    <a:pt x="91" y="45"/>
                  </a:lnTo>
                  <a:lnTo>
                    <a:pt x="96" y="41"/>
                  </a:lnTo>
                  <a:lnTo>
                    <a:pt x="100" y="36"/>
                  </a:lnTo>
                  <a:lnTo>
                    <a:pt x="100" y="32"/>
                  </a:lnTo>
                  <a:lnTo>
                    <a:pt x="105" y="27"/>
                  </a:lnTo>
                  <a:lnTo>
                    <a:pt x="105" y="27"/>
                  </a:lnTo>
                  <a:lnTo>
                    <a:pt x="123" y="4"/>
                  </a:lnTo>
                  <a:lnTo>
                    <a:pt x="119" y="0"/>
                  </a:lnTo>
                  <a:lnTo>
                    <a:pt x="109" y="9"/>
                  </a:lnTo>
                  <a:lnTo>
                    <a:pt x="96" y="9"/>
                  </a:lnTo>
                  <a:lnTo>
                    <a:pt x="91" y="13"/>
                  </a:lnTo>
                  <a:lnTo>
                    <a:pt x="82" y="22"/>
                  </a:lnTo>
                  <a:lnTo>
                    <a:pt x="68" y="32"/>
                  </a:lnTo>
                  <a:lnTo>
                    <a:pt x="55" y="45"/>
                  </a:lnTo>
                  <a:lnTo>
                    <a:pt x="37" y="54"/>
                  </a:lnTo>
                  <a:lnTo>
                    <a:pt x="23" y="68"/>
                  </a:lnTo>
                  <a:lnTo>
                    <a:pt x="9" y="72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7" name="Freeform 29"/>
            <p:cNvSpPr>
              <a:spLocks/>
            </p:cNvSpPr>
            <p:nvPr/>
          </p:nvSpPr>
          <p:spPr bwMode="auto">
            <a:xfrm>
              <a:off x="4327" y="1148"/>
              <a:ext cx="114" cy="12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96"/>
                </a:cxn>
                <a:cxn ang="0">
                  <a:pos x="0" y="100"/>
                </a:cxn>
                <a:cxn ang="0">
                  <a:pos x="0" y="105"/>
                </a:cxn>
                <a:cxn ang="0">
                  <a:pos x="0" y="109"/>
                </a:cxn>
                <a:cxn ang="0">
                  <a:pos x="4" y="114"/>
                </a:cxn>
                <a:cxn ang="0">
                  <a:pos x="9" y="118"/>
                </a:cxn>
                <a:cxn ang="0">
                  <a:pos x="14" y="123"/>
                </a:cxn>
                <a:cxn ang="0">
                  <a:pos x="18" y="128"/>
                </a:cxn>
                <a:cxn ang="0">
                  <a:pos x="18" y="128"/>
                </a:cxn>
                <a:cxn ang="0">
                  <a:pos x="18" y="123"/>
                </a:cxn>
                <a:cxn ang="0">
                  <a:pos x="18" y="123"/>
                </a:cxn>
                <a:cxn ang="0">
                  <a:pos x="18" y="118"/>
                </a:cxn>
                <a:cxn ang="0">
                  <a:pos x="23" y="114"/>
                </a:cxn>
                <a:cxn ang="0">
                  <a:pos x="23" y="114"/>
                </a:cxn>
                <a:cxn ang="0">
                  <a:pos x="23" y="109"/>
                </a:cxn>
                <a:cxn ang="0">
                  <a:pos x="23" y="105"/>
                </a:cxn>
                <a:cxn ang="0">
                  <a:pos x="27" y="105"/>
                </a:cxn>
                <a:cxn ang="0">
                  <a:pos x="32" y="100"/>
                </a:cxn>
                <a:cxn ang="0">
                  <a:pos x="36" y="96"/>
                </a:cxn>
                <a:cxn ang="0">
                  <a:pos x="41" y="91"/>
                </a:cxn>
                <a:cxn ang="0">
                  <a:pos x="45" y="87"/>
                </a:cxn>
                <a:cxn ang="0">
                  <a:pos x="50" y="82"/>
                </a:cxn>
                <a:cxn ang="0">
                  <a:pos x="50" y="78"/>
                </a:cxn>
                <a:cxn ang="0">
                  <a:pos x="50" y="78"/>
                </a:cxn>
                <a:cxn ang="0">
                  <a:pos x="59" y="73"/>
                </a:cxn>
                <a:cxn ang="0">
                  <a:pos x="114" y="0"/>
                </a:cxn>
                <a:cxn ang="0">
                  <a:pos x="109" y="0"/>
                </a:cxn>
                <a:cxn ang="0">
                  <a:pos x="82" y="28"/>
                </a:cxn>
                <a:cxn ang="0">
                  <a:pos x="86" y="23"/>
                </a:cxn>
                <a:cxn ang="0">
                  <a:pos x="41" y="59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27" y="69"/>
                </a:cxn>
                <a:cxn ang="0">
                  <a:pos x="23" y="73"/>
                </a:cxn>
                <a:cxn ang="0">
                  <a:pos x="18" y="78"/>
                </a:cxn>
                <a:cxn ang="0">
                  <a:pos x="14" y="82"/>
                </a:cxn>
                <a:cxn ang="0">
                  <a:pos x="9" y="87"/>
                </a:cxn>
                <a:cxn ang="0">
                  <a:pos x="4" y="91"/>
                </a:cxn>
                <a:cxn ang="0">
                  <a:pos x="0" y="96"/>
                </a:cxn>
                <a:cxn ang="0">
                  <a:pos x="0" y="96"/>
                </a:cxn>
              </a:cxnLst>
              <a:rect l="0" t="0" r="r" b="b"/>
              <a:pathLst>
                <a:path w="114" h="128">
                  <a:moveTo>
                    <a:pt x="0" y="96"/>
                  </a:moveTo>
                  <a:lnTo>
                    <a:pt x="0" y="96"/>
                  </a:lnTo>
                  <a:lnTo>
                    <a:pt x="0" y="100"/>
                  </a:lnTo>
                  <a:lnTo>
                    <a:pt x="0" y="105"/>
                  </a:lnTo>
                  <a:lnTo>
                    <a:pt x="0" y="109"/>
                  </a:lnTo>
                  <a:lnTo>
                    <a:pt x="4" y="114"/>
                  </a:lnTo>
                  <a:lnTo>
                    <a:pt x="9" y="118"/>
                  </a:lnTo>
                  <a:lnTo>
                    <a:pt x="14" y="123"/>
                  </a:lnTo>
                  <a:lnTo>
                    <a:pt x="18" y="128"/>
                  </a:lnTo>
                  <a:lnTo>
                    <a:pt x="18" y="128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8" y="118"/>
                  </a:lnTo>
                  <a:lnTo>
                    <a:pt x="23" y="114"/>
                  </a:lnTo>
                  <a:lnTo>
                    <a:pt x="23" y="114"/>
                  </a:lnTo>
                  <a:lnTo>
                    <a:pt x="23" y="109"/>
                  </a:lnTo>
                  <a:lnTo>
                    <a:pt x="23" y="105"/>
                  </a:lnTo>
                  <a:lnTo>
                    <a:pt x="27" y="105"/>
                  </a:lnTo>
                  <a:lnTo>
                    <a:pt x="32" y="100"/>
                  </a:lnTo>
                  <a:lnTo>
                    <a:pt x="36" y="96"/>
                  </a:lnTo>
                  <a:lnTo>
                    <a:pt x="41" y="91"/>
                  </a:lnTo>
                  <a:lnTo>
                    <a:pt x="45" y="87"/>
                  </a:lnTo>
                  <a:lnTo>
                    <a:pt x="5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9" y="73"/>
                  </a:lnTo>
                  <a:lnTo>
                    <a:pt x="114" y="0"/>
                  </a:lnTo>
                  <a:lnTo>
                    <a:pt x="109" y="0"/>
                  </a:lnTo>
                  <a:lnTo>
                    <a:pt x="82" y="28"/>
                  </a:lnTo>
                  <a:lnTo>
                    <a:pt x="86" y="23"/>
                  </a:lnTo>
                  <a:lnTo>
                    <a:pt x="41" y="59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27" y="69"/>
                  </a:lnTo>
                  <a:lnTo>
                    <a:pt x="23" y="73"/>
                  </a:lnTo>
                  <a:lnTo>
                    <a:pt x="18" y="78"/>
                  </a:lnTo>
                  <a:lnTo>
                    <a:pt x="14" y="82"/>
                  </a:lnTo>
                  <a:lnTo>
                    <a:pt x="9" y="87"/>
                  </a:lnTo>
                  <a:lnTo>
                    <a:pt x="4" y="91"/>
                  </a:lnTo>
                  <a:lnTo>
                    <a:pt x="0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8" name="Freeform 30"/>
            <p:cNvSpPr>
              <a:spLocks/>
            </p:cNvSpPr>
            <p:nvPr/>
          </p:nvSpPr>
          <p:spPr bwMode="auto">
            <a:xfrm>
              <a:off x="4359" y="1162"/>
              <a:ext cx="103" cy="11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91" y="5"/>
                </a:cxn>
                <a:cxn ang="0">
                  <a:pos x="86" y="14"/>
                </a:cxn>
                <a:cxn ang="0">
                  <a:pos x="77" y="27"/>
                </a:cxn>
                <a:cxn ang="0">
                  <a:pos x="64" y="41"/>
                </a:cxn>
                <a:cxn ang="0">
                  <a:pos x="50" y="59"/>
                </a:cxn>
                <a:cxn ang="0">
                  <a:pos x="36" y="73"/>
                </a:cxn>
                <a:cxn ang="0">
                  <a:pos x="23" y="86"/>
                </a:cxn>
                <a:cxn ang="0">
                  <a:pos x="9" y="100"/>
                </a:cxn>
                <a:cxn ang="0">
                  <a:pos x="9" y="100"/>
                </a:cxn>
                <a:cxn ang="0">
                  <a:pos x="4" y="100"/>
                </a:cxn>
                <a:cxn ang="0">
                  <a:pos x="4" y="100"/>
                </a:cxn>
                <a:cxn ang="0">
                  <a:pos x="4" y="104"/>
                </a:cxn>
                <a:cxn ang="0">
                  <a:pos x="0" y="109"/>
                </a:cxn>
                <a:cxn ang="0">
                  <a:pos x="0" y="109"/>
                </a:cxn>
                <a:cxn ang="0">
                  <a:pos x="0" y="114"/>
                </a:cxn>
                <a:cxn ang="0">
                  <a:pos x="4" y="118"/>
                </a:cxn>
                <a:cxn ang="0">
                  <a:pos x="13" y="118"/>
                </a:cxn>
                <a:cxn ang="0">
                  <a:pos x="23" y="114"/>
                </a:cxn>
                <a:cxn ang="0">
                  <a:pos x="23" y="118"/>
                </a:cxn>
                <a:cxn ang="0">
                  <a:pos x="23" y="118"/>
                </a:cxn>
                <a:cxn ang="0">
                  <a:pos x="27" y="114"/>
                </a:cxn>
                <a:cxn ang="0">
                  <a:pos x="36" y="104"/>
                </a:cxn>
                <a:cxn ang="0">
                  <a:pos x="45" y="95"/>
                </a:cxn>
                <a:cxn ang="0">
                  <a:pos x="50" y="86"/>
                </a:cxn>
                <a:cxn ang="0">
                  <a:pos x="59" y="77"/>
                </a:cxn>
                <a:cxn ang="0">
                  <a:pos x="64" y="73"/>
                </a:cxn>
                <a:cxn ang="0">
                  <a:pos x="68" y="68"/>
                </a:cxn>
                <a:cxn ang="0">
                  <a:pos x="68" y="59"/>
                </a:cxn>
                <a:cxn ang="0">
                  <a:pos x="100" y="5"/>
                </a:cxn>
                <a:cxn ang="0">
                  <a:pos x="95" y="0"/>
                </a:cxn>
              </a:cxnLst>
              <a:rect l="0" t="0" r="r" b="b"/>
              <a:pathLst>
                <a:path w="100" h="118">
                  <a:moveTo>
                    <a:pt x="95" y="0"/>
                  </a:moveTo>
                  <a:lnTo>
                    <a:pt x="91" y="5"/>
                  </a:lnTo>
                  <a:lnTo>
                    <a:pt x="86" y="14"/>
                  </a:lnTo>
                  <a:lnTo>
                    <a:pt x="77" y="27"/>
                  </a:lnTo>
                  <a:lnTo>
                    <a:pt x="64" y="41"/>
                  </a:lnTo>
                  <a:lnTo>
                    <a:pt x="50" y="59"/>
                  </a:lnTo>
                  <a:lnTo>
                    <a:pt x="36" y="73"/>
                  </a:lnTo>
                  <a:lnTo>
                    <a:pt x="23" y="86"/>
                  </a:lnTo>
                  <a:lnTo>
                    <a:pt x="9" y="100"/>
                  </a:lnTo>
                  <a:lnTo>
                    <a:pt x="9" y="100"/>
                  </a:lnTo>
                  <a:lnTo>
                    <a:pt x="4" y="100"/>
                  </a:lnTo>
                  <a:lnTo>
                    <a:pt x="4" y="100"/>
                  </a:lnTo>
                  <a:lnTo>
                    <a:pt x="4" y="104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114"/>
                  </a:lnTo>
                  <a:lnTo>
                    <a:pt x="4" y="118"/>
                  </a:lnTo>
                  <a:lnTo>
                    <a:pt x="13" y="118"/>
                  </a:lnTo>
                  <a:lnTo>
                    <a:pt x="23" y="114"/>
                  </a:lnTo>
                  <a:lnTo>
                    <a:pt x="23" y="118"/>
                  </a:lnTo>
                  <a:lnTo>
                    <a:pt x="23" y="118"/>
                  </a:lnTo>
                  <a:lnTo>
                    <a:pt x="27" y="114"/>
                  </a:lnTo>
                  <a:lnTo>
                    <a:pt x="36" y="104"/>
                  </a:lnTo>
                  <a:lnTo>
                    <a:pt x="45" y="95"/>
                  </a:lnTo>
                  <a:lnTo>
                    <a:pt x="50" y="86"/>
                  </a:lnTo>
                  <a:lnTo>
                    <a:pt x="59" y="77"/>
                  </a:lnTo>
                  <a:lnTo>
                    <a:pt x="64" y="73"/>
                  </a:lnTo>
                  <a:lnTo>
                    <a:pt x="68" y="68"/>
                  </a:lnTo>
                  <a:lnTo>
                    <a:pt x="68" y="59"/>
                  </a:lnTo>
                  <a:lnTo>
                    <a:pt x="100" y="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19" name="Freeform 31"/>
            <p:cNvSpPr>
              <a:spLocks/>
            </p:cNvSpPr>
            <p:nvPr/>
          </p:nvSpPr>
          <p:spPr bwMode="auto">
            <a:xfrm>
              <a:off x="4404" y="1221"/>
              <a:ext cx="50" cy="52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23" y="55"/>
                </a:cxn>
                <a:cxn ang="0">
                  <a:pos x="28" y="45"/>
                </a:cxn>
                <a:cxn ang="0">
                  <a:pos x="28" y="45"/>
                </a:cxn>
                <a:cxn ang="0">
                  <a:pos x="28" y="45"/>
                </a:cxn>
                <a:cxn ang="0">
                  <a:pos x="32" y="41"/>
                </a:cxn>
                <a:cxn ang="0">
                  <a:pos x="32" y="36"/>
                </a:cxn>
                <a:cxn ang="0">
                  <a:pos x="37" y="32"/>
                </a:cxn>
                <a:cxn ang="0">
                  <a:pos x="41" y="27"/>
                </a:cxn>
                <a:cxn ang="0">
                  <a:pos x="46" y="18"/>
                </a:cxn>
                <a:cxn ang="0">
                  <a:pos x="46" y="1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28" y="18"/>
                </a:cxn>
                <a:cxn ang="0">
                  <a:pos x="28" y="23"/>
                </a:cxn>
                <a:cxn ang="0">
                  <a:pos x="23" y="23"/>
                </a:cxn>
                <a:cxn ang="0">
                  <a:pos x="23" y="27"/>
                </a:cxn>
                <a:cxn ang="0">
                  <a:pos x="19" y="27"/>
                </a:cxn>
                <a:cxn ang="0">
                  <a:pos x="14" y="32"/>
                </a:cxn>
                <a:cxn ang="0">
                  <a:pos x="9" y="41"/>
                </a:cxn>
                <a:cxn ang="0">
                  <a:pos x="5" y="45"/>
                </a:cxn>
                <a:cxn ang="0">
                  <a:pos x="0" y="50"/>
                </a:cxn>
                <a:cxn ang="0">
                  <a:pos x="0" y="55"/>
                </a:cxn>
              </a:cxnLst>
              <a:rect l="0" t="0" r="r" b="b"/>
              <a:pathLst>
                <a:path w="50" h="55">
                  <a:moveTo>
                    <a:pt x="0" y="55"/>
                  </a:moveTo>
                  <a:lnTo>
                    <a:pt x="23" y="5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32" y="41"/>
                  </a:lnTo>
                  <a:lnTo>
                    <a:pt x="32" y="36"/>
                  </a:lnTo>
                  <a:lnTo>
                    <a:pt x="37" y="32"/>
                  </a:lnTo>
                  <a:lnTo>
                    <a:pt x="41" y="27"/>
                  </a:lnTo>
                  <a:lnTo>
                    <a:pt x="46" y="18"/>
                  </a:lnTo>
                  <a:lnTo>
                    <a:pt x="46" y="1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28" y="18"/>
                  </a:lnTo>
                  <a:lnTo>
                    <a:pt x="28" y="23"/>
                  </a:lnTo>
                  <a:lnTo>
                    <a:pt x="23" y="23"/>
                  </a:lnTo>
                  <a:lnTo>
                    <a:pt x="23" y="27"/>
                  </a:lnTo>
                  <a:lnTo>
                    <a:pt x="19" y="27"/>
                  </a:lnTo>
                  <a:lnTo>
                    <a:pt x="14" y="32"/>
                  </a:lnTo>
                  <a:lnTo>
                    <a:pt x="9" y="41"/>
                  </a:lnTo>
                  <a:lnTo>
                    <a:pt x="5" y="45"/>
                  </a:lnTo>
                  <a:lnTo>
                    <a:pt x="0" y="5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0" name="Freeform 32"/>
            <p:cNvSpPr>
              <a:spLocks/>
            </p:cNvSpPr>
            <p:nvPr/>
          </p:nvSpPr>
          <p:spPr bwMode="auto">
            <a:xfrm>
              <a:off x="4249" y="1403"/>
              <a:ext cx="64" cy="227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19" y="86"/>
                </a:cxn>
                <a:cxn ang="0">
                  <a:pos x="32" y="113"/>
                </a:cxn>
                <a:cxn ang="0">
                  <a:pos x="0" y="227"/>
                </a:cxn>
                <a:cxn ang="0">
                  <a:pos x="55" y="109"/>
                </a:cxn>
                <a:cxn ang="0">
                  <a:pos x="46" y="86"/>
                </a:cxn>
                <a:cxn ang="0">
                  <a:pos x="60" y="27"/>
                </a:cxn>
                <a:cxn ang="0">
                  <a:pos x="64" y="0"/>
                </a:cxn>
              </a:cxnLst>
              <a:rect l="0" t="0" r="r" b="b"/>
              <a:pathLst>
                <a:path w="64" h="227">
                  <a:moveTo>
                    <a:pt x="64" y="0"/>
                  </a:moveTo>
                  <a:lnTo>
                    <a:pt x="19" y="86"/>
                  </a:lnTo>
                  <a:lnTo>
                    <a:pt x="32" y="113"/>
                  </a:lnTo>
                  <a:lnTo>
                    <a:pt x="0" y="227"/>
                  </a:lnTo>
                  <a:lnTo>
                    <a:pt x="55" y="109"/>
                  </a:lnTo>
                  <a:lnTo>
                    <a:pt x="46" y="86"/>
                  </a:lnTo>
                  <a:lnTo>
                    <a:pt x="60" y="27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1" name="Freeform 33"/>
            <p:cNvSpPr>
              <a:spLocks/>
            </p:cNvSpPr>
            <p:nvPr/>
          </p:nvSpPr>
          <p:spPr bwMode="auto">
            <a:xfrm>
              <a:off x="4108" y="1407"/>
              <a:ext cx="132" cy="213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41" y="104"/>
                </a:cxn>
                <a:cxn ang="0">
                  <a:pos x="46" y="127"/>
                </a:cxn>
                <a:cxn ang="0">
                  <a:pos x="0" y="195"/>
                </a:cxn>
                <a:cxn ang="0">
                  <a:pos x="0" y="213"/>
                </a:cxn>
                <a:cxn ang="0">
                  <a:pos x="69" y="140"/>
                </a:cxn>
                <a:cxn ang="0">
                  <a:pos x="73" y="95"/>
                </a:cxn>
                <a:cxn ang="0">
                  <a:pos x="128" y="13"/>
                </a:cxn>
                <a:cxn ang="0">
                  <a:pos x="128" y="0"/>
                </a:cxn>
              </a:cxnLst>
              <a:rect l="0" t="0" r="r" b="b"/>
              <a:pathLst>
                <a:path w="128" h="213">
                  <a:moveTo>
                    <a:pt x="128" y="0"/>
                  </a:moveTo>
                  <a:lnTo>
                    <a:pt x="41" y="104"/>
                  </a:lnTo>
                  <a:lnTo>
                    <a:pt x="46" y="127"/>
                  </a:lnTo>
                  <a:lnTo>
                    <a:pt x="0" y="195"/>
                  </a:lnTo>
                  <a:lnTo>
                    <a:pt x="0" y="213"/>
                  </a:lnTo>
                  <a:lnTo>
                    <a:pt x="69" y="140"/>
                  </a:lnTo>
                  <a:lnTo>
                    <a:pt x="73" y="95"/>
                  </a:lnTo>
                  <a:lnTo>
                    <a:pt x="128" y="1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2" name="Freeform 34"/>
            <p:cNvSpPr>
              <a:spLocks/>
            </p:cNvSpPr>
            <p:nvPr/>
          </p:nvSpPr>
          <p:spPr bwMode="auto">
            <a:xfrm>
              <a:off x="3949" y="1348"/>
              <a:ext cx="228" cy="199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59" y="131"/>
                </a:cxn>
                <a:cxn ang="0">
                  <a:pos x="109" y="108"/>
                </a:cxn>
                <a:cxn ang="0">
                  <a:pos x="150" y="77"/>
                </a:cxn>
                <a:cxn ang="0">
                  <a:pos x="168" y="40"/>
                </a:cxn>
                <a:cxn ang="0">
                  <a:pos x="228" y="0"/>
                </a:cxn>
                <a:cxn ang="0">
                  <a:pos x="223" y="18"/>
                </a:cxn>
                <a:cxn ang="0">
                  <a:pos x="219" y="22"/>
                </a:cxn>
                <a:cxn ang="0">
                  <a:pos x="214" y="27"/>
                </a:cxn>
                <a:cxn ang="0">
                  <a:pos x="205" y="31"/>
                </a:cxn>
                <a:cxn ang="0">
                  <a:pos x="191" y="45"/>
                </a:cxn>
                <a:cxn ang="0">
                  <a:pos x="182" y="54"/>
                </a:cxn>
                <a:cxn ang="0">
                  <a:pos x="173" y="63"/>
                </a:cxn>
                <a:cxn ang="0">
                  <a:pos x="168" y="72"/>
                </a:cxn>
                <a:cxn ang="0">
                  <a:pos x="164" y="77"/>
                </a:cxn>
                <a:cxn ang="0">
                  <a:pos x="146" y="86"/>
                </a:cxn>
                <a:cxn ang="0">
                  <a:pos x="96" y="145"/>
                </a:cxn>
                <a:cxn ang="0">
                  <a:pos x="0" y="199"/>
                </a:cxn>
                <a:cxn ang="0">
                  <a:pos x="0" y="190"/>
                </a:cxn>
              </a:cxnLst>
              <a:rect l="0" t="0" r="r" b="b"/>
              <a:pathLst>
                <a:path w="228" h="199">
                  <a:moveTo>
                    <a:pt x="0" y="190"/>
                  </a:moveTo>
                  <a:lnTo>
                    <a:pt x="59" y="131"/>
                  </a:lnTo>
                  <a:lnTo>
                    <a:pt x="109" y="108"/>
                  </a:lnTo>
                  <a:lnTo>
                    <a:pt x="150" y="77"/>
                  </a:lnTo>
                  <a:lnTo>
                    <a:pt x="168" y="40"/>
                  </a:lnTo>
                  <a:lnTo>
                    <a:pt x="228" y="0"/>
                  </a:lnTo>
                  <a:lnTo>
                    <a:pt x="223" y="18"/>
                  </a:lnTo>
                  <a:lnTo>
                    <a:pt x="219" y="22"/>
                  </a:lnTo>
                  <a:lnTo>
                    <a:pt x="214" y="27"/>
                  </a:lnTo>
                  <a:lnTo>
                    <a:pt x="205" y="31"/>
                  </a:lnTo>
                  <a:lnTo>
                    <a:pt x="191" y="45"/>
                  </a:lnTo>
                  <a:lnTo>
                    <a:pt x="182" y="54"/>
                  </a:lnTo>
                  <a:lnTo>
                    <a:pt x="173" y="63"/>
                  </a:lnTo>
                  <a:lnTo>
                    <a:pt x="168" y="72"/>
                  </a:lnTo>
                  <a:lnTo>
                    <a:pt x="164" y="77"/>
                  </a:lnTo>
                  <a:lnTo>
                    <a:pt x="146" y="86"/>
                  </a:lnTo>
                  <a:lnTo>
                    <a:pt x="96" y="145"/>
                  </a:lnTo>
                  <a:lnTo>
                    <a:pt x="0" y="199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3" name="Freeform 35"/>
            <p:cNvSpPr>
              <a:spLocks/>
            </p:cNvSpPr>
            <p:nvPr/>
          </p:nvSpPr>
          <p:spPr bwMode="auto">
            <a:xfrm>
              <a:off x="3912" y="1253"/>
              <a:ext cx="233" cy="141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4" y="141"/>
                </a:cxn>
                <a:cxn ang="0">
                  <a:pos x="68" y="100"/>
                </a:cxn>
                <a:cxn ang="0">
                  <a:pos x="118" y="100"/>
                </a:cxn>
                <a:cxn ang="0">
                  <a:pos x="123" y="95"/>
                </a:cxn>
                <a:cxn ang="0">
                  <a:pos x="132" y="86"/>
                </a:cxn>
                <a:cxn ang="0">
                  <a:pos x="145" y="72"/>
                </a:cxn>
                <a:cxn ang="0">
                  <a:pos x="163" y="59"/>
                </a:cxn>
                <a:cxn ang="0">
                  <a:pos x="182" y="41"/>
                </a:cxn>
                <a:cxn ang="0">
                  <a:pos x="200" y="27"/>
                </a:cxn>
                <a:cxn ang="0">
                  <a:pos x="218" y="18"/>
                </a:cxn>
                <a:cxn ang="0">
                  <a:pos x="232" y="13"/>
                </a:cxn>
                <a:cxn ang="0">
                  <a:pos x="232" y="0"/>
                </a:cxn>
                <a:cxn ang="0">
                  <a:pos x="195" y="13"/>
                </a:cxn>
                <a:cxn ang="0">
                  <a:pos x="123" y="77"/>
                </a:cxn>
                <a:cxn ang="0">
                  <a:pos x="72" y="77"/>
                </a:cxn>
                <a:cxn ang="0">
                  <a:pos x="0" y="118"/>
                </a:cxn>
              </a:cxnLst>
              <a:rect l="0" t="0" r="r" b="b"/>
              <a:pathLst>
                <a:path w="232" h="141">
                  <a:moveTo>
                    <a:pt x="0" y="118"/>
                  </a:moveTo>
                  <a:lnTo>
                    <a:pt x="4" y="141"/>
                  </a:lnTo>
                  <a:lnTo>
                    <a:pt x="68" y="100"/>
                  </a:lnTo>
                  <a:lnTo>
                    <a:pt x="118" y="100"/>
                  </a:lnTo>
                  <a:lnTo>
                    <a:pt x="123" y="95"/>
                  </a:lnTo>
                  <a:lnTo>
                    <a:pt x="132" y="86"/>
                  </a:lnTo>
                  <a:lnTo>
                    <a:pt x="145" y="72"/>
                  </a:lnTo>
                  <a:lnTo>
                    <a:pt x="163" y="59"/>
                  </a:lnTo>
                  <a:lnTo>
                    <a:pt x="182" y="41"/>
                  </a:lnTo>
                  <a:lnTo>
                    <a:pt x="200" y="27"/>
                  </a:lnTo>
                  <a:lnTo>
                    <a:pt x="218" y="18"/>
                  </a:lnTo>
                  <a:lnTo>
                    <a:pt x="232" y="13"/>
                  </a:lnTo>
                  <a:lnTo>
                    <a:pt x="232" y="0"/>
                  </a:lnTo>
                  <a:lnTo>
                    <a:pt x="195" y="13"/>
                  </a:lnTo>
                  <a:lnTo>
                    <a:pt x="123" y="77"/>
                  </a:lnTo>
                  <a:lnTo>
                    <a:pt x="72" y="77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4" name="Freeform 36"/>
            <p:cNvSpPr>
              <a:spLocks/>
            </p:cNvSpPr>
            <p:nvPr/>
          </p:nvSpPr>
          <p:spPr bwMode="auto">
            <a:xfrm>
              <a:off x="4016" y="1130"/>
              <a:ext cx="208" cy="59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19" y="59"/>
                </a:cxn>
                <a:cxn ang="0">
                  <a:pos x="69" y="41"/>
                </a:cxn>
                <a:cxn ang="0">
                  <a:pos x="132" y="46"/>
                </a:cxn>
                <a:cxn ang="0">
                  <a:pos x="132" y="46"/>
                </a:cxn>
                <a:cxn ang="0">
                  <a:pos x="141" y="41"/>
                </a:cxn>
                <a:cxn ang="0">
                  <a:pos x="151" y="37"/>
                </a:cxn>
                <a:cxn ang="0">
                  <a:pos x="164" y="32"/>
                </a:cxn>
                <a:cxn ang="0">
                  <a:pos x="178" y="28"/>
                </a:cxn>
                <a:cxn ang="0">
                  <a:pos x="192" y="23"/>
                </a:cxn>
                <a:cxn ang="0">
                  <a:pos x="201" y="23"/>
                </a:cxn>
                <a:cxn ang="0">
                  <a:pos x="210" y="18"/>
                </a:cxn>
                <a:cxn ang="0">
                  <a:pos x="205" y="5"/>
                </a:cxn>
                <a:cxn ang="0">
                  <a:pos x="164" y="0"/>
                </a:cxn>
                <a:cxn ang="0">
                  <a:pos x="119" y="23"/>
                </a:cxn>
                <a:cxn ang="0">
                  <a:pos x="64" y="18"/>
                </a:cxn>
                <a:cxn ang="0">
                  <a:pos x="0" y="55"/>
                </a:cxn>
              </a:cxnLst>
              <a:rect l="0" t="0" r="r" b="b"/>
              <a:pathLst>
                <a:path w="210" h="59">
                  <a:moveTo>
                    <a:pt x="0" y="55"/>
                  </a:moveTo>
                  <a:lnTo>
                    <a:pt x="19" y="59"/>
                  </a:lnTo>
                  <a:lnTo>
                    <a:pt x="69" y="41"/>
                  </a:lnTo>
                  <a:lnTo>
                    <a:pt x="132" y="46"/>
                  </a:lnTo>
                  <a:lnTo>
                    <a:pt x="132" y="46"/>
                  </a:lnTo>
                  <a:lnTo>
                    <a:pt x="141" y="41"/>
                  </a:lnTo>
                  <a:lnTo>
                    <a:pt x="151" y="37"/>
                  </a:lnTo>
                  <a:lnTo>
                    <a:pt x="164" y="32"/>
                  </a:lnTo>
                  <a:lnTo>
                    <a:pt x="178" y="28"/>
                  </a:lnTo>
                  <a:lnTo>
                    <a:pt x="192" y="23"/>
                  </a:lnTo>
                  <a:lnTo>
                    <a:pt x="201" y="23"/>
                  </a:lnTo>
                  <a:lnTo>
                    <a:pt x="210" y="18"/>
                  </a:lnTo>
                  <a:lnTo>
                    <a:pt x="205" y="5"/>
                  </a:lnTo>
                  <a:lnTo>
                    <a:pt x="164" y="0"/>
                  </a:lnTo>
                  <a:lnTo>
                    <a:pt x="119" y="23"/>
                  </a:lnTo>
                  <a:lnTo>
                    <a:pt x="64" y="1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5" name="Freeform 37"/>
            <p:cNvSpPr>
              <a:spLocks/>
            </p:cNvSpPr>
            <p:nvPr/>
          </p:nvSpPr>
          <p:spPr bwMode="auto">
            <a:xfrm>
              <a:off x="4049" y="1026"/>
              <a:ext cx="164" cy="3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23" y="32"/>
                </a:cxn>
                <a:cxn ang="0">
                  <a:pos x="50" y="27"/>
                </a:cxn>
                <a:cxn ang="0">
                  <a:pos x="82" y="36"/>
                </a:cxn>
                <a:cxn ang="0">
                  <a:pos x="123" y="27"/>
                </a:cxn>
                <a:cxn ang="0">
                  <a:pos x="150" y="36"/>
                </a:cxn>
                <a:cxn ang="0">
                  <a:pos x="164" y="32"/>
                </a:cxn>
                <a:cxn ang="0">
                  <a:pos x="141" y="14"/>
                </a:cxn>
                <a:cxn ang="0">
                  <a:pos x="87" y="14"/>
                </a:cxn>
                <a:cxn ang="0">
                  <a:pos x="68" y="0"/>
                </a:cxn>
                <a:cxn ang="0">
                  <a:pos x="0" y="32"/>
                </a:cxn>
              </a:cxnLst>
              <a:rect l="0" t="0" r="r" b="b"/>
              <a:pathLst>
                <a:path w="164" h="36">
                  <a:moveTo>
                    <a:pt x="0" y="32"/>
                  </a:moveTo>
                  <a:lnTo>
                    <a:pt x="23" y="32"/>
                  </a:lnTo>
                  <a:lnTo>
                    <a:pt x="50" y="27"/>
                  </a:lnTo>
                  <a:lnTo>
                    <a:pt x="82" y="36"/>
                  </a:lnTo>
                  <a:lnTo>
                    <a:pt x="123" y="27"/>
                  </a:lnTo>
                  <a:lnTo>
                    <a:pt x="150" y="36"/>
                  </a:lnTo>
                  <a:lnTo>
                    <a:pt x="164" y="32"/>
                  </a:lnTo>
                  <a:lnTo>
                    <a:pt x="141" y="14"/>
                  </a:lnTo>
                  <a:lnTo>
                    <a:pt x="87" y="14"/>
                  </a:lnTo>
                  <a:lnTo>
                    <a:pt x="68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6" name="Freeform 38"/>
            <p:cNvSpPr>
              <a:spLocks/>
            </p:cNvSpPr>
            <p:nvPr/>
          </p:nvSpPr>
          <p:spPr bwMode="auto">
            <a:xfrm>
              <a:off x="4140" y="930"/>
              <a:ext cx="9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" y="9"/>
                </a:cxn>
                <a:cxn ang="0">
                  <a:pos x="96" y="36"/>
                </a:cxn>
                <a:cxn ang="0">
                  <a:pos x="78" y="41"/>
                </a:cxn>
                <a:cxn ang="0">
                  <a:pos x="59" y="27"/>
                </a:cxn>
                <a:cxn ang="0">
                  <a:pos x="5" y="13"/>
                </a:cxn>
                <a:cxn ang="0">
                  <a:pos x="0" y="0"/>
                </a:cxn>
              </a:cxnLst>
              <a:rect l="0" t="0" r="r" b="b"/>
              <a:pathLst>
                <a:path w="96" h="41">
                  <a:moveTo>
                    <a:pt x="0" y="0"/>
                  </a:moveTo>
                  <a:lnTo>
                    <a:pt x="55" y="9"/>
                  </a:lnTo>
                  <a:lnTo>
                    <a:pt x="96" y="36"/>
                  </a:lnTo>
                  <a:lnTo>
                    <a:pt x="78" y="41"/>
                  </a:lnTo>
                  <a:lnTo>
                    <a:pt x="59" y="27"/>
                  </a:lnTo>
                  <a:lnTo>
                    <a:pt x="5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7" name="Freeform 39"/>
            <p:cNvSpPr>
              <a:spLocks/>
            </p:cNvSpPr>
            <p:nvPr/>
          </p:nvSpPr>
          <p:spPr bwMode="auto">
            <a:xfrm>
              <a:off x="4277" y="831"/>
              <a:ext cx="45" cy="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"/>
                </a:cxn>
                <a:cxn ang="0">
                  <a:pos x="45" y="95"/>
                </a:cxn>
                <a:cxn ang="0">
                  <a:pos x="45" y="32"/>
                </a:cxn>
                <a:cxn ang="0">
                  <a:pos x="18" y="18"/>
                </a:cxn>
                <a:cxn ang="0">
                  <a:pos x="18" y="4"/>
                </a:cxn>
                <a:cxn ang="0">
                  <a:pos x="0" y="0"/>
                </a:cxn>
              </a:cxnLst>
              <a:rect l="0" t="0" r="r" b="b"/>
              <a:pathLst>
                <a:path w="45" h="95">
                  <a:moveTo>
                    <a:pt x="0" y="0"/>
                  </a:moveTo>
                  <a:lnTo>
                    <a:pt x="0" y="18"/>
                  </a:lnTo>
                  <a:lnTo>
                    <a:pt x="45" y="95"/>
                  </a:lnTo>
                  <a:lnTo>
                    <a:pt x="45" y="32"/>
                  </a:lnTo>
                  <a:lnTo>
                    <a:pt x="18" y="18"/>
                  </a:lnTo>
                  <a:lnTo>
                    <a:pt x="1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8" name="Freeform 40"/>
            <p:cNvSpPr>
              <a:spLocks/>
            </p:cNvSpPr>
            <p:nvPr/>
          </p:nvSpPr>
          <p:spPr bwMode="auto">
            <a:xfrm>
              <a:off x="4309" y="772"/>
              <a:ext cx="63" cy="12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4" y="41"/>
                </a:cxn>
                <a:cxn ang="0">
                  <a:pos x="13" y="50"/>
                </a:cxn>
                <a:cxn ang="0">
                  <a:pos x="18" y="63"/>
                </a:cxn>
                <a:cxn ang="0">
                  <a:pos x="27" y="82"/>
                </a:cxn>
                <a:cxn ang="0">
                  <a:pos x="32" y="95"/>
                </a:cxn>
                <a:cxn ang="0">
                  <a:pos x="32" y="104"/>
                </a:cxn>
                <a:cxn ang="0">
                  <a:pos x="32" y="118"/>
                </a:cxn>
                <a:cxn ang="0">
                  <a:pos x="36" y="127"/>
                </a:cxn>
                <a:cxn ang="0">
                  <a:pos x="50" y="122"/>
                </a:cxn>
                <a:cxn ang="0">
                  <a:pos x="63" y="100"/>
                </a:cxn>
                <a:cxn ang="0">
                  <a:pos x="32" y="36"/>
                </a:cxn>
                <a:cxn ang="0">
                  <a:pos x="22" y="0"/>
                </a:cxn>
                <a:cxn ang="0">
                  <a:pos x="4" y="0"/>
                </a:cxn>
              </a:cxnLst>
              <a:rect l="0" t="0" r="r" b="b"/>
              <a:pathLst>
                <a:path w="63" h="127">
                  <a:moveTo>
                    <a:pt x="4" y="0"/>
                  </a:moveTo>
                  <a:lnTo>
                    <a:pt x="0" y="32"/>
                  </a:lnTo>
                  <a:lnTo>
                    <a:pt x="0" y="32"/>
                  </a:lnTo>
                  <a:lnTo>
                    <a:pt x="4" y="41"/>
                  </a:lnTo>
                  <a:lnTo>
                    <a:pt x="13" y="50"/>
                  </a:lnTo>
                  <a:lnTo>
                    <a:pt x="18" y="63"/>
                  </a:lnTo>
                  <a:lnTo>
                    <a:pt x="27" y="82"/>
                  </a:lnTo>
                  <a:lnTo>
                    <a:pt x="32" y="95"/>
                  </a:lnTo>
                  <a:lnTo>
                    <a:pt x="32" y="104"/>
                  </a:lnTo>
                  <a:lnTo>
                    <a:pt x="32" y="118"/>
                  </a:lnTo>
                  <a:lnTo>
                    <a:pt x="36" y="127"/>
                  </a:lnTo>
                  <a:lnTo>
                    <a:pt x="50" y="122"/>
                  </a:lnTo>
                  <a:lnTo>
                    <a:pt x="63" y="100"/>
                  </a:lnTo>
                  <a:lnTo>
                    <a:pt x="32" y="36"/>
                  </a:lnTo>
                  <a:lnTo>
                    <a:pt x="2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29" name="Freeform 41"/>
            <p:cNvSpPr>
              <a:spLocks/>
            </p:cNvSpPr>
            <p:nvPr/>
          </p:nvSpPr>
          <p:spPr bwMode="auto">
            <a:xfrm>
              <a:off x="4433" y="854"/>
              <a:ext cx="30" cy="5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45"/>
                </a:cxn>
                <a:cxn ang="0">
                  <a:pos x="18" y="59"/>
                </a:cxn>
                <a:cxn ang="0">
                  <a:pos x="31" y="13"/>
                </a:cxn>
                <a:cxn ang="0">
                  <a:pos x="18" y="0"/>
                </a:cxn>
              </a:cxnLst>
              <a:rect l="0" t="0" r="r" b="b"/>
              <a:pathLst>
                <a:path w="31" h="59">
                  <a:moveTo>
                    <a:pt x="18" y="0"/>
                  </a:moveTo>
                  <a:lnTo>
                    <a:pt x="0" y="45"/>
                  </a:lnTo>
                  <a:lnTo>
                    <a:pt x="18" y="59"/>
                  </a:lnTo>
                  <a:lnTo>
                    <a:pt x="3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0" name="Freeform 42"/>
            <p:cNvSpPr>
              <a:spLocks/>
            </p:cNvSpPr>
            <p:nvPr/>
          </p:nvSpPr>
          <p:spPr bwMode="auto">
            <a:xfrm>
              <a:off x="4532" y="863"/>
              <a:ext cx="73" cy="5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3" y="59"/>
                </a:cxn>
                <a:cxn ang="0">
                  <a:pos x="73" y="0"/>
                </a:cxn>
                <a:cxn ang="0">
                  <a:pos x="45" y="4"/>
                </a:cxn>
                <a:cxn ang="0">
                  <a:pos x="0" y="45"/>
                </a:cxn>
              </a:cxnLst>
              <a:rect l="0" t="0" r="r" b="b"/>
              <a:pathLst>
                <a:path w="73" h="59">
                  <a:moveTo>
                    <a:pt x="0" y="45"/>
                  </a:moveTo>
                  <a:lnTo>
                    <a:pt x="13" y="59"/>
                  </a:lnTo>
                  <a:lnTo>
                    <a:pt x="73" y="0"/>
                  </a:lnTo>
                  <a:lnTo>
                    <a:pt x="45" y="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1" name="Freeform 43"/>
            <p:cNvSpPr>
              <a:spLocks/>
            </p:cNvSpPr>
            <p:nvPr/>
          </p:nvSpPr>
          <p:spPr bwMode="auto">
            <a:xfrm>
              <a:off x="4577" y="949"/>
              <a:ext cx="114" cy="3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69" y="0"/>
                </a:cxn>
                <a:cxn ang="0">
                  <a:pos x="114" y="13"/>
                </a:cxn>
                <a:cxn ang="0">
                  <a:pos x="9" y="32"/>
                </a:cxn>
                <a:cxn ang="0">
                  <a:pos x="0" y="27"/>
                </a:cxn>
              </a:cxnLst>
              <a:rect l="0" t="0" r="r" b="b"/>
              <a:pathLst>
                <a:path w="114" h="32">
                  <a:moveTo>
                    <a:pt x="0" y="27"/>
                  </a:moveTo>
                  <a:lnTo>
                    <a:pt x="69" y="0"/>
                  </a:lnTo>
                  <a:lnTo>
                    <a:pt x="114" y="13"/>
                  </a:lnTo>
                  <a:lnTo>
                    <a:pt x="9" y="32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2" name="Freeform 44"/>
            <p:cNvSpPr>
              <a:spLocks/>
            </p:cNvSpPr>
            <p:nvPr/>
          </p:nvSpPr>
          <p:spPr bwMode="auto">
            <a:xfrm>
              <a:off x="4632" y="1171"/>
              <a:ext cx="118" cy="6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5" y="0"/>
                </a:cxn>
                <a:cxn ang="0">
                  <a:pos x="59" y="0"/>
                </a:cxn>
                <a:cxn ang="0">
                  <a:pos x="59" y="9"/>
                </a:cxn>
                <a:cxn ang="0">
                  <a:pos x="118" y="46"/>
                </a:cxn>
                <a:cxn ang="0">
                  <a:pos x="118" y="68"/>
                </a:cxn>
                <a:cxn ang="0">
                  <a:pos x="50" y="23"/>
                </a:cxn>
                <a:cxn ang="0">
                  <a:pos x="14" y="36"/>
                </a:cxn>
                <a:cxn ang="0">
                  <a:pos x="0" y="14"/>
                </a:cxn>
              </a:cxnLst>
              <a:rect l="0" t="0" r="r" b="b"/>
              <a:pathLst>
                <a:path w="118" h="68">
                  <a:moveTo>
                    <a:pt x="0" y="14"/>
                  </a:moveTo>
                  <a:lnTo>
                    <a:pt x="45" y="0"/>
                  </a:lnTo>
                  <a:lnTo>
                    <a:pt x="59" y="0"/>
                  </a:lnTo>
                  <a:lnTo>
                    <a:pt x="59" y="9"/>
                  </a:lnTo>
                  <a:lnTo>
                    <a:pt x="118" y="46"/>
                  </a:lnTo>
                  <a:lnTo>
                    <a:pt x="118" y="68"/>
                  </a:lnTo>
                  <a:lnTo>
                    <a:pt x="50" y="23"/>
                  </a:lnTo>
                  <a:lnTo>
                    <a:pt x="14" y="3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3" name="Freeform 45"/>
            <p:cNvSpPr>
              <a:spLocks/>
            </p:cNvSpPr>
            <p:nvPr/>
          </p:nvSpPr>
          <p:spPr bwMode="auto">
            <a:xfrm>
              <a:off x="4595" y="1321"/>
              <a:ext cx="101" cy="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  <a:cxn ang="0">
                  <a:pos x="81" y="50"/>
                </a:cxn>
                <a:cxn ang="0">
                  <a:pos x="100" y="95"/>
                </a:cxn>
                <a:cxn ang="0">
                  <a:pos x="22" y="23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100" h="95">
                  <a:moveTo>
                    <a:pt x="0" y="0"/>
                  </a:moveTo>
                  <a:lnTo>
                    <a:pt x="9" y="0"/>
                  </a:lnTo>
                  <a:lnTo>
                    <a:pt x="81" y="50"/>
                  </a:lnTo>
                  <a:lnTo>
                    <a:pt x="100" y="95"/>
                  </a:lnTo>
                  <a:lnTo>
                    <a:pt x="22" y="23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4" name="Freeform 46"/>
            <p:cNvSpPr>
              <a:spLocks/>
            </p:cNvSpPr>
            <p:nvPr/>
          </p:nvSpPr>
          <p:spPr bwMode="auto">
            <a:xfrm>
              <a:off x="4527" y="1348"/>
              <a:ext cx="73" cy="2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18"/>
                </a:cxn>
                <a:cxn ang="0">
                  <a:pos x="18" y="68"/>
                </a:cxn>
                <a:cxn ang="0">
                  <a:pos x="28" y="77"/>
                </a:cxn>
                <a:cxn ang="0">
                  <a:pos x="41" y="136"/>
                </a:cxn>
                <a:cxn ang="0">
                  <a:pos x="73" y="159"/>
                </a:cxn>
                <a:cxn ang="0">
                  <a:pos x="55" y="182"/>
                </a:cxn>
                <a:cxn ang="0">
                  <a:pos x="69" y="295"/>
                </a:cxn>
                <a:cxn ang="0">
                  <a:pos x="69" y="291"/>
                </a:cxn>
                <a:cxn ang="0">
                  <a:pos x="64" y="282"/>
                </a:cxn>
                <a:cxn ang="0">
                  <a:pos x="64" y="268"/>
                </a:cxn>
                <a:cxn ang="0">
                  <a:pos x="55" y="254"/>
                </a:cxn>
                <a:cxn ang="0">
                  <a:pos x="50" y="236"/>
                </a:cxn>
                <a:cxn ang="0">
                  <a:pos x="46" y="218"/>
                </a:cxn>
                <a:cxn ang="0">
                  <a:pos x="37" y="200"/>
                </a:cxn>
                <a:cxn ang="0">
                  <a:pos x="28" y="182"/>
                </a:cxn>
                <a:cxn ang="0">
                  <a:pos x="28" y="118"/>
                </a:cxn>
                <a:cxn ang="0">
                  <a:pos x="14" y="77"/>
                </a:cxn>
                <a:cxn ang="0">
                  <a:pos x="0" y="50"/>
                </a:cxn>
                <a:cxn ang="0">
                  <a:pos x="0" y="0"/>
                </a:cxn>
              </a:cxnLst>
              <a:rect l="0" t="0" r="r" b="b"/>
              <a:pathLst>
                <a:path w="73" h="295">
                  <a:moveTo>
                    <a:pt x="0" y="0"/>
                  </a:moveTo>
                  <a:lnTo>
                    <a:pt x="9" y="18"/>
                  </a:lnTo>
                  <a:lnTo>
                    <a:pt x="18" y="68"/>
                  </a:lnTo>
                  <a:lnTo>
                    <a:pt x="28" y="77"/>
                  </a:lnTo>
                  <a:lnTo>
                    <a:pt x="41" y="136"/>
                  </a:lnTo>
                  <a:lnTo>
                    <a:pt x="73" y="159"/>
                  </a:lnTo>
                  <a:lnTo>
                    <a:pt x="55" y="182"/>
                  </a:lnTo>
                  <a:lnTo>
                    <a:pt x="69" y="295"/>
                  </a:lnTo>
                  <a:lnTo>
                    <a:pt x="69" y="291"/>
                  </a:lnTo>
                  <a:lnTo>
                    <a:pt x="64" y="282"/>
                  </a:lnTo>
                  <a:lnTo>
                    <a:pt x="64" y="268"/>
                  </a:lnTo>
                  <a:lnTo>
                    <a:pt x="55" y="254"/>
                  </a:lnTo>
                  <a:lnTo>
                    <a:pt x="50" y="236"/>
                  </a:lnTo>
                  <a:lnTo>
                    <a:pt x="46" y="218"/>
                  </a:lnTo>
                  <a:lnTo>
                    <a:pt x="37" y="200"/>
                  </a:lnTo>
                  <a:lnTo>
                    <a:pt x="28" y="182"/>
                  </a:lnTo>
                  <a:lnTo>
                    <a:pt x="28" y="118"/>
                  </a:lnTo>
                  <a:lnTo>
                    <a:pt x="14" y="77"/>
                  </a:lnTo>
                  <a:lnTo>
                    <a:pt x="0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5" name="Freeform 47"/>
            <p:cNvSpPr>
              <a:spLocks/>
            </p:cNvSpPr>
            <p:nvPr/>
          </p:nvSpPr>
          <p:spPr bwMode="auto">
            <a:xfrm>
              <a:off x="4386" y="1398"/>
              <a:ext cx="46" cy="250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5"/>
                </a:cxn>
                <a:cxn ang="0">
                  <a:pos x="27" y="18"/>
                </a:cxn>
                <a:cxn ang="0">
                  <a:pos x="23" y="36"/>
                </a:cxn>
                <a:cxn ang="0">
                  <a:pos x="18" y="59"/>
                </a:cxn>
                <a:cxn ang="0">
                  <a:pos x="18" y="77"/>
                </a:cxn>
                <a:cxn ang="0">
                  <a:pos x="14" y="100"/>
                </a:cxn>
                <a:cxn ang="0">
                  <a:pos x="9" y="114"/>
                </a:cxn>
                <a:cxn ang="0">
                  <a:pos x="5" y="127"/>
                </a:cxn>
                <a:cxn ang="0">
                  <a:pos x="18" y="145"/>
                </a:cxn>
                <a:cxn ang="0">
                  <a:pos x="0" y="250"/>
                </a:cxn>
                <a:cxn ang="0">
                  <a:pos x="41" y="145"/>
                </a:cxn>
                <a:cxn ang="0">
                  <a:pos x="27" y="123"/>
                </a:cxn>
                <a:cxn ang="0">
                  <a:pos x="46" y="9"/>
                </a:cxn>
                <a:cxn ang="0">
                  <a:pos x="27" y="0"/>
                </a:cxn>
              </a:cxnLst>
              <a:rect l="0" t="0" r="r" b="b"/>
              <a:pathLst>
                <a:path w="46" h="250">
                  <a:moveTo>
                    <a:pt x="27" y="0"/>
                  </a:moveTo>
                  <a:lnTo>
                    <a:pt x="27" y="5"/>
                  </a:lnTo>
                  <a:lnTo>
                    <a:pt x="27" y="18"/>
                  </a:lnTo>
                  <a:lnTo>
                    <a:pt x="23" y="36"/>
                  </a:lnTo>
                  <a:lnTo>
                    <a:pt x="18" y="59"/>
                  </a:lnTo>
                  <a:lnTo>
                    <a:pt x="18" y="77"/>
                  </a:lnTo>
                  <a:lnTo>
                    <a:pt x="14" y="100"/>
                  </a:lnTo>
                  <a:lnTo>
                    <a:pt x="9" y="114"/>
                  </a:lnTo>
                  <a:lnTo>
                    <a:pt x="5" y="127"/>
                  </a:lnTo>
                  <a:lnTo>
                    <a:pt x="18" y="145"/>
                  </a:lnTo>
                  <a:lnTo>
                    <a:pt x="0" y="250"/>
                  </a:lnTo>
                  <a:lnTo>
                    <a:pt x="41" y="145"/>
                  </a:lnTo>
                  <a:lnTo>
                    <a:pt x="27" y="123"/>
                  </a:lnTo>
                  <a:lnTo>
                    <a:pt x="46" y="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6" name="Freeform 48"/>
            <p:cNvSpPr>
              <a:spLocks/>
            </p:cNvSpPr>
            <p:nvPr/>
          </p:nvSpPr>
          <p:spPr bwMode="auto">
            <a:xfrm>
              <a:off x="4404" y="1602"/>
              <a:ext cx="44" cy="127"/>
            </a:xfrm>
            <a:custGeom>
              <a:avLst/>
              <a:gdLst/>
              <a:ahLst/>
              <a:cxnLst>
                <a:cxn ang="0">
                  <a:pos x="14" y="9"/>
                </a:cxn>
                <a:cxn ang="0">
                  <a:pos x="19" y="32"/>
                </a:cxn>
                <a:cxn ang="0">
                  <a:pos x="0" y="127"/>
                </a:cxn>
                <a:cxn ang="0">
                  <a:pos x="23" y="114"/>
                </a:cxn>
                <a:cxn ang="0">
                  <a:pos x="37" y="37"/>
                </a:cxn>
                <a:cxn ang="0">
                  <a:pos x="28" y="0"/>
                </a:cxn>
                <a:cxn ang="0">
                  <a:pos x="14" y="9"/>
                </a:cxn>
              </a:cxnLst>
              <a:rect l="0" t="0" r="r" b="b"/>
              <a:pathLst>
                <a:path w="37" h="127">
                  <a:moveTo>
                    <a:pt x="14" y="9"/>
                  </a:moveTo>
                  <a:lnTo>
                    <a:pt x="19" y="32"/>
                  </a:lnTo>
                  <a:lnTo>
                    <a:pt x="0" y="127"/>
                  </a:lnTo>
                  <a:lnTo>
                    <a:pt x="23" y="114"/>
                  </a:lnTo>
                  <a:lnTo>
                    <a:pt x="37" y="37"/>
                  </a:lnTo>
                  <a:lnTo>
                    <a:pt x="28" y="0"/>
                  </a:lnTo>
                  <a:lnTo>
                    <a:pt x="14" y="9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7" name="Freeform 49"/>
            <p:cNvSpPr>
              <a:spLocks/>
            </p:cNvSpPr>
            <p:nvPr/>
          </p:nvSpPr>
          <p:spPr bwMode="auto">
            <a:xfrm>
              <a:off x="3389" y="926"/>
              <a:ext cx="387" cy="699"/>
            </a:xfrm>
            <a:custGeom>
              <a:avLst/>
              <a:gdLst/>
              <a:ahLst/>
              <a:cxnLst>
                <a:cxn ang="0">
                  <a:pos x="55" y="118"/>
                </a:cxn>
                <a:cxn ang="0">
                  <a:pos x="46" y="91"/>
                </a:cxn>
                <a:cxn ang="0">
                  <a:pos x="5" y="95"/>
                </a:cxn>
                <a:cxn ang="0">
                  <a:pos x="5" y="118"/>
                </a:cxn>
                <a:cxn ang="0">
                  <a:pos x="46" y="177"/>
                </a:cxn>
                <a:cxn ang="0">
                  <a:pos x="68" y="173"/>
                </a:cxn>
                <a:cxn ang="0">
                  <a:pos x="105" y="145"/>
                </a:cxn>
                <a:cxn ang="0">
                  <a:pos x="114" y="86"/>
                </a:cxn>
                <a:cxn ang="0">
                  <a:pos x="164" y="27"/>
                </a:cxn>
                <a:cxn ang="0">
                  <a:pos x="168" y="100"/>
                </a:cxn>
                <a:cxn ang="0">
                  <a:pos x="200" y="41"/>
                </a:cxn>
                <a:cxn ang="0">
                  <a:pos x="173" y="41"/>
                </a:cxn>
                <a:cxn ang="0">
                  <a:pos x="132" y="123"/>
                </a:cxn>
                <a:cxn ang="0">
                  <a:pos x="141" y="154"/>
                </a:cxn>
                <a:cxn ang="0">
                  <a:pos x="191" y="182"/>
                </a:cxn>
                <a:cxn ang="0">
                  <a:pos x="232" y="154"/>
                </a:cxn>
                <a:cxn ang="0">
                  <a:pos x="232" y="127"/>
                </a:cxn>
                <a:cxn ang="0">
                  <a:pos x="187" y="164"/>
                </a:cxn>
                <a:cxn ang="0">
                  <a:pos x="164" y="145"/>
                </a:cxn>
                <a:cxn ang="0">
                  <a:pos x="168" y="136"/>
                </a:cxn>
                <a:cxn ang="0">
                  <a:pos x="196" y="145"/>
                </a:cxn>
                <a:cxn ang="0">
                  <a:pos x="214" y="105"/>
                </a:cxn>
                <a:cxn ang="0">
                  <a:pos x="232" y="82"/>
                </a:cxn>
                <a:cxn ang="0">
                  <a:pos x="269" y="109"/>
                </a:cxn>
                <a:cxn ang="0">
                  <a:pos x="278" y="173"/>
                </a:cxn>
                <a:cxn ang="0">
                  <a:pos x="223" y="291"/>
                </a:cxn>
                <a:cxn ang="0">
                  <a:pos x="219" y="395"/>
                </a:cxn>
                <a:cxn ang="0">
                  <a:pos x="214" y="436"/>
                </a:cxn>
                <a:cxn ang="0">
                  <a:pos x="228" y="517"/>
                </a:cxn>
                <a:cxn ang="0">
                  <a:pos x="300" y="590"/>
                </a:cxn>
                <a:cxn ang="0">
                  <a:pos x="360" y="645"/>
                </a:cxn>
                <a:cxn ang="0">
                  <a:pos x="369" y="681"/>
                </a:cxn>
                <a:cxn ang="0">
                  <a:pos x="373" y="699"/>
                </a:cxn>
                <a:cxn ang="0">
                  <a:pos x="351" y="613"/>
                </a:cxn>
                <a:cxn ang="0">
                  <a:pos x="250" y="522"/>
                </a:cxn>
                <a:cxn ang="0">
                  <a:pos x="228" y="454"/>
                </a:cxn>
                <a:cxn ang="0">
                  <a:pos x="246" y="377"/>
                </a:cxn>
                <a:cxn ang="0">
                  <a:pos x="264" y="368"/>
                </a:cxn>
                <a:cxn ang="0">
                  <a:pos x="269" y="409"/>
                </a:cxn>
                <a:cxn ang="0">
                  <a:pos x="264" y="436"/>
                </a:cxn>
                <a:cxn ang="0">
                  <a:pos x="300" y="386"/>
                </a:cxn>
                <a:cxn ang="0">
                  <a:pos x="287" y="359"/>
                </a:cxn>
                <a:cxn ang="0">
                  <a:pos x="264" y="350"/>
                </a:cxn>
                <a:cxn ang="0">
                  <a:pos x="237" y="363"/>
                </a:cxn>
                <a:cxn ang="0">
                  <a:pos x="228" y="354"/>
                </a:cxn>
                <a:cxn ang="0">
                  <a:pos x="264" y="250"/>
                </a:cxn>
                <a:cxn ang="0">
                  <a:pos x="300" y="186"/>
                </a:cxn>
                <a:cxn ang="0">
                  <a:pos x="296" y="100"/>
                </a:cxn>
                <a:cxn ang="0">
                  <a:pos x="264" y="36"/>
                </a:cxn>
                <a:cxn ang="0">
                  <a:pos x="237" y="18"/>
                </a:cxn>
                <a:cxn ang="0">
                  <a:pos x="209" y="5"/>
                </a:cxn>
                <a:cxn ang="0">
                  <a:pos x="155" y="9"/>
                </a:cxn>
                <a:cxn ang="0">
                  <a:pos x="118" y="41"/>
                </a:cxn>
                <a:cxn ang="0">
                  <a:pos x="100" y="55"/>
                </a:cxn>
                <a:cxn ang="0">
                  <a:pos x="82" y="95"/>
                </a:cxn>
                <a:cxn ang="0">
                  <a:pos x="82" y="136"/>
                </a:cxn>
                <a:cxn ang="0">
                  <a:pos x="41" y="145"/>
                </a:cxn>
                <a:cxn ang="0">
                  <a:pos x="27" y="114"/>
                </a:cxn>
                <a:cxn ang="0">
                  <a:pos x="50" y="127"/>
                </a:cxn>
              </a:cxnLst>
              <a:rect l="0" t="0" r="r" b="b"/>
              <a:pathLst>
                <a:path w="387" h="699">
                  <a:moveTo>
                    <a:pt x="64" y="127"/>
                  </a:moveTo>
                  <a:lnTo>
                    <a:pt x="59" y="127"/>
                  </a:lnTo>
                  <a:lnTo>
                    <a:pt x="59" y="123"/>
                  </a:lnTo>
                  <a:lnTo>
                    <a:pt x="55" y="118"/>
                  </a:lnTo>
                  <a:lnTo>
                    <a:pt x="50" y="109"/>
                  </a:lnTo>
                  <a:lnTo>
                    <a:pt x="50" y="105"/>
                  </a:lnTo>
                  <a:lnTo>
                    <a:pt x="46" y="95"/>
                  </a:lnTo>
                  <a:lnTo>
                    <a:pt x="46" y="91"/>
                  </a:lnTo>
                  <a:lnTo>
                    <a:pt x="50" y="82"/>
                  </a:lnTo>
                  <a:lnTo>
                    <a:pt x="14" y="77"/>
                  </a:lnTo>
                  <a:lnTo>
                    <a:pt x="5" y="95"/>
                  </a:lnTo>
                  <a:lnTo>
                    <a:pt x="5" y="95"/>
                  </a:lnTo>
                  <a:lnTo>
                    <a:pt x="5" y="100"/>
                  </a:lnTo>
                  <a:lnTo>
                    <a:pt x="5" y="105"/>
                  </a:lnTo>
                  <a:lnTo>
                    <a:pt x="5" y="109"/>
                  </a:lnTo>
                  <a:lnTo>
                    <a:pt x="5" y="118"/>
                  </a:lnTo>
                  <a:lnTo>
                    <a:pt x="5" y="123"/>
                  </a:lnTo>
                  <a:lnTo>
                    <a:pt x="5" y="127"/>
                  </a:lnTo>
                  <a:lnTo>
                    <a:pt x="0" y="136"/>
                  </a:lnTo>
                  <a:lnTo>
                    <a:pt x="46" y="177"/>
                  </a:lnTo>
                  <a:lnTo>
                    <a:pt x="46" y="177"/>
                  </a:lnTo>
                  <a:lnTo>
                    <a:pt x="50" y="177"/>
                  </a:lnTo>
                  <a:lnTo>
                    <a:pt x="59" y="177"/>
                  </a:lnTo>
                  <a:lnTo>
                    <a:pt x="68" y="173"/>
                  </a:lnTo>
                  <a:lnTo>
                    <a:pt x="77" y="168"/>
                  </a:lnTo>
                  <a:lnTo>
                    <a:pt x="91" y="164"/>
                  </a:lnTo>
                  <a:lnTo>
                    <a:pt x="100" y="154"/>
                  </a:lnTo>
                  <a:lnTo>
                    <a:pt x="105" y="145"/>
                  </a:lnTo>
                  <a:lnTo>
                    <a:pt x="105" y="141"/>
                  </a:lnTo>
                  <a:lnTo>
                    <a:pt x="105" y="127"/>
                  </a:lnTo>
                  <a:lnTo>
                    <a:pt x="105" y="109"/>
                  </a:lnTo>
                  <a:lnTo>
                    <a:pt x="114" y="86"/>
                  </a:lnTo>
                  <a:lnTo>
                    <a:pt x="123" y="64"/>
                  </a:lnTo>
                  <a:lnTo>
                    <a:pt x="141" y="46"/>
                  </a:lnTo>
                  <a:lnTo>
                    <a:pt x="150" y="36"/>
                  </a:lnTo>
                  <a:lnTo>
                    <a:pt x="164" y="27"/>
                  </a:lnTo>
                  <a:lnTo>
                    <a:pt x="182" y="23"/>
                  </a:lnTo>
                  <a:lnTo>
                    <a:pt x="200" y="23"/>
                  </a:lnTo>
                  <a:lnTo>
                    <a:pt x="228" y="41"/>
                  </a:lnTo>
                  <a:lnTo>
                    <a:pt x="168" y="100"/>
                  </a:lnTo>
                  <a:lnTo>
                    <a:pt x="173" y="68"/>
                  </a:lnTo>
                  <a:lnTo>
                    <a:pt x="209" y="41"/>
                  </a:lnTo>
                  <a:lnTo>
                    <a:pt x="205" y="41"/>
                  </a:lnTo>
                  <a:lnTo>
                    <a:pt x="200" y="41"/>
                  </a:lnTo>
                  <a:lnTo>
                    <a:pt x="196" y="41"/>
                  </a:lnTo>
                  <a:lnTo>
                    <a:pt x="187" y="36"/>
                  </a:lnTo>
                  <a:lnTo>
                    <a:pt x="178" y="36"/>
                  </a:lnTo>
                  <a:lnTo>
                    <a:pt x="173" y="41"/>
                  </a:lnTo>
                  <a:lnTo>
                    <a:pt x="164" y="46"/>
                  </a:lnTo>
                  <a:lnTo>
                    <a:pt x="159" y="55"/>
                  </a:lnTo>
                  <a:lnTo>
                    <a:pt x="127" y="91"/>
                  </a:lnTo>
                  <a:lnTo>
                    <a:pt x="132" y="123"/>
                  </a:lnTo>
                  <a:lnTo>
                    <a:pt x="132" y="127"/>
                  </a:lnTo>
                  <a:lnTo>
                    <a:pt x="132" y="132"/>
                  </a:lnTo>
                  <a:lnTo>
                    <a:pt x="137" y="145"/>
                  </a:lnTo>
                  <a:lnTo>
                    <a:pt x="141" y="154"/>
                  </a:lnTo>
                  <a:lnTo>
                    <a:pt x="150" y="168"/>
                  </a:lnTo>
                  <a:lnTo>
                    <a:pt x="159" y="177"/>
                  </a:lnTo>
                  <a:lnTo>
                    <a:pt x="173" y="182"/>
                  </a:lnTo>
                  <a:lnTo>
                    <a:pt x="191" y="182"/>
                  </a:lnTo>
                  <a:lnTo>
                    <a:pt x="209" y="182"/>
                  </a:lnTo>
                  <a:lnTo>
                    <a:pt x="223" y="173"/>
                  </a:lnTo>
                  <a:lnTo>
                    <a:pt x="228" y="164"/>
                  </a:lnTo>
                  <a:lnTo>
                    <a:pt x="232" y="154"/>
                  </a:lnTo>
                  <a:lnTo>
                    <a:pt x="237" y="145"/>
                  </a:lnTo>
                  <a:lnTo>
                    <a:pt x="237" y="136"/>
                  </a:lnTo>
                  <a:lnTo>
                    <a:pt x="237" y="127"/>
                  </a:lnTo>
                  <a:lnTo>
                    <a:pt x="232" y="127"/>
                  </a:lnTo>
                  <a:lnTo>
                    <a:pt x="219" y="154"/>
                  </a:lnTo>
                  <a:lnTo>
                    <a:pt x="191" y="168"/>
                  </a:lnTo>
                  <a:lnTo>
                    <a:pt x="191" y="164"/>
                  </a:lnTo>
                  <a:lnTo>
                    <a:pt x="187" y="164"/>
                  </a:lnTo>
                  <a:lnTo>
                    <a:pt x="178" y="159"/>
                  </a:lnTo>
                  <a:lnTo>
                    <a:pt x="173" y="159"/>
                  </a:lnTo>
                  <a:lnTo>
                    <a:pt x="168" y="150"/>
                  </a:lnTo>
                  <a:lnTo>
                    <a:pt x="164" y="145"/>
                  </a:lnTo>
                  <a:lnTo>
                    <a:pt x="164" y="141"/>
                  </a:lnTo>
                  <a:lnTo>
                    <a:pt x="164" y="132"/>
                  </a:lnTo>
                  <a:lnTo>
                    <a:pt x="168" y="132"/>
                  </a:lnTo>
                  <a:lnTo>
                    <a:pt x="168" y="136"/>
                  </a:lnTo>
                  <a:lnTo>
                    <a:pt x="173" y="141"/>
                  </a:lnTo>
                  <a:lnTo>
                    <a:pt x="182" y="141"/>
                  </a:lnTo>
                  <a:lnTo>
                    <a:pt x="187" y="145"/>
                  </a:lnTo>
                  <a:lnTo>
                    <a:pt x="196" y="145"/>
                  </a:lnTo>
                  <a:lnTo>
                    <a:pt x="205" y="145"/>
                  </a:lnTo>
                  <a:lnTo>
                    <a:pt x="209" y="136"/>
                  </a:lnTo>
                  <a:lnTo>
                    <a:pt x="228" y="114"/>
                  </a:lnTo>
                  <a:lnTo>
                    <a:pt x="214" y="105"/>
                  </a:lnTo>
                  <a:lnTo>
                    <a:pt x="200" y="114"/>
                  </a:lnTo>
                  <a:lnTo>
                    <a:pt x="196" y="109"/>
                  </a:lnTo>
                  <a:lnTo>
                    <a:pt x="228" y="82"/>
                  </a:lnTo>
                  <a:lnTo>
                    <a:pt x="232" y="82"/>
                  </a:lnTo>
                  <a:lnTo>
                    <a:pt x="237" y="86"/>
                  </a:lnTo>
                  <a:lnTo>
                    <a:pt x="246" y="91"/>
                  </a:lnTo>
                  <a:lnTo>
                    <a:pt x="260" y="100"/>
                  </a:lnTo>
                  <a:lnTo>
                    <a:pt x="269" y="109"/>
                  </a:lnTo>
                  <a:lnTo>
                    <a:pt x="278" y="127"/>
                  </a:lnTo>
                  <a:lnTo>
                    <a:pt x="282" y="141"/>
                  </a:lnTo>
                  <a:lnTo>
                    <a:pt x="282" y="164"/>
                  </a:lnTo>
                  <a:lnTo>
                    <a:pt x="278" y="173"/>
                  </a:lnTo>
                  <a:lnTo>
                    <a:pt x="269" y="191"/>
                  </a:lnTo>
                  <a:lnTo>
                    <a:pt x="255" y="218"/>
                  </a:lnTo>
                  <a:lnTo>
                    <a:pt x="241" y="254"/>
                  </a:lnTo>
                  <a:lnTo>
                    <a:pt x="223" y="291"/>
                  </a:lnTo>
                  <a:lnTo>
                    <a:pt x="214" y="331"/>
                  </a:lnTo>
                  <a:lnTo>
                    <a:pt x="205" y="368"/>
                  </a:lnTo>
                  <a:lnTo>
                    <a:pt x="205" y="399"/>
                  </a:lnTo>
                  <a:lnTo>
                    <a:pt x="219" y="395"/>
                  </a:lnTo>
                  <a:lnTo>
                    <a:pt x="219" y="399"/>
                  </a:lnTo>
                  <a:lnTo>
                    <a:pt x="219" y="409"/>
                  </a:lnTo>
                  <a:lnTo>
                    <a:pt x="214" y="422"/>
                  </a:lnTo>
                  <a:lnTo>
                    <a:pt x="214" y="436"/>
                  </a:lnTo>
                  <a:lnTo>
                    <a:pt x="214" y="454"/>
                  </a:lnTo>
                  <a:lnTo>
                    <a:pt x="214" y="477"/>
                  </a:lnTo>
                  <a:lnTo>
                    <a:pt x="219" y="499"/>
                  </a:lnTo>
                  <a:lnTo>
                    <a:pt x="228" y="517"/>
                  </a:lnTo>
                  <a:lnTo>
                    <a:pt x="241" y="536"/>
                  </a:lnTo>
                  <a:lnTo>
                    <a:pt x="260" y="554"/>
                  </a:lnTo>
                  <a:lnTo>
                    <a:pt x="282" y="572"/>
                  </a:lnTo>
                  <a:lnTo>
                    <a:pt x="300" y="590"/>
                  </a:lnTo>
                  <a:lnTo>
                    <a:pt x="323" y="608"/>
                  </a:lnTo>
                  <a:lnTo>
                    <a:pt x="337" y="622"/>
                  </a:lnTo>
                  <a:lnTo>
                    <a:pt x="351" y="635"/>
                  </a:lnTo>
                  <a:lnTo>
                    <a:pt x="360" y="645"/>
                  </a:lnTo>
                  <a:lnTo>
                    <a:pt x="364" y="658"/>
                  </a:lnTo>
                  <a:lnTo>
                    <a:pt x="364" y="667"/>
                  </a:lnTo>
                  <a:lnTo>
                    <a:pt x="369" y="676"/>
                  </a:lnTo>
                  <a:lnTo>
                    <a:pt x="369" y="681"/>
                  </a:lnTo>
                  <a:lnTo>
                    <a:pt x="373" y="690"/>
                  </a:lnTo>
                  <a:lnTo>
                    <a:pt x="373" y="694"/>
                  </a:lnTo>
                  <a:lnTo>
                    <a:pt x="373" y="694"/>
                  </a:lnTo>
                  <a:lnTo>
                    <a:pt x="373" y="699"/>
                  </a:lnTo>
                  <a:lnTo>
                    <a:pt x="387" y="685"/>
                  </a:lnTo>
                  <a:lnTo>
                    <a:pt x="373" y="626"/>
                  </a:lnTo>
                  <a:lnTo>
                    <a:pt x="364" y="622"/>
                  </a:lnTo>
                  <a:lnTo>
                    <a:pt x="351" y="613"/>
                  </a:lnTo>
                  <a:lnTo>
                    <a:pt x="328" y="595"/>
                  </a:lnTo>
                  <a:lnTo>
                    <a:pt x="300" y="576"/>
                  </a:lnTo>
                  <a:lnTo>
                    <a:pt x="278" y="549"/>
                  </a:lnTo>
                  <a:lnTo>
                    <a:pt x="250" y="522"/>
                  </a:lnTo>
                  <a:lnTo>
                    <a:pt x="241" y="504"/>
                  </a:lnTo>
                  <a:lnTo>
                    <a:pt x="237" y="490"/>
                  </a:lnTo>
                  <a:lnTo>
                    <a:pt x="232" y="472"/>
                  </a:lnTo>
                  <a:lnTo>
                    <a:pt x="228" y="454"/>
                  </a:lnTo>
                  <a:lnTo>
                    <a:pt x="232" y="427"/>
                  </a:lnTo>
                  <a:lnTo>
                    <a:pt x="232" y="404"/>
                  </a:lnTo>
                  <a:lnTo>
                    <a:pt x="241" y="386"/>
                  </a:lnTo>
                  <a:lnTo>
                    <a:pt x="246" y="377"/>
                  </a:lnTo>
                  <a:lnTo>
                    <a:pt x="250" y="372"/>
                  </a:lnTo>
                  <a:lnTo>
                    <a:pt x="260" y="368"/>
                  </a:lnTo>
                  <a:lnTo>
                    <a:pt x="260" y="368"/>
                  </a:lnTo>
                  <a:lnTo>
                    <a:pt x="264" y="368"/>
                  </a:lnTo>
                  <a:lnTo>
                    <a:pt x="273" y="395"/>
                  </a:lnTo>
                  <a:lnTo>
                    <a:pt x="273" y="399"/>
                  </a:lnTo>
                  <a:lnTo>
                    <a:pt x="273" y="399"/>
                  </a:lnTo>
                  <a:lnTo>
                    <a:pt x="269" y="409"/>
                  </a:lnTo>
                  <a:lnTo>
                    <a:pt x="269" y="413"/>
                  </a:lnTo>
                  <a:lnTo>
                    <a:pt x="264" y="422"/>
                  </a:lnTo>
                  <a:lnTo>
                    <a:pt x="264" y="431"/>
                  </a:lnTo>
                  <a:lnTo>
                    <a:pt x="264" y="436"/>
                  </a:lnTo>
                  <a:lnTo>
                    <a:pt x="269" y="445"/>
                  </a:lnTo>
                  <a:lnTo>
                    <a:pt x="300" y="390"/>
                  </a:lnTo>
                  <a:lnTo>
                    <a:pt x="300" y="390"/>
                  </a:lnTo>
                  <a:lnTo>
                    <a:pt x="300" y="386"/>
                  </a:lnTo>
                  <a:lnTo>
                    <a:pt x="296" y="377"/>
                  </a:lnTo>
                  <a:lnTo>
                    <a:pt x="296" y="372"/>
                  </a:lnTo>
                  <a:lnTo>
                    <a:pt x="291" y="363"/>
                  </a:lnTo>
                  <a:lnTo>
                    <a:pt x="287" y="359"/>
                  </a:lnTo>
                  <a:lnTo>
                    <a:pt x="282" y="350"/>
                  </a:lnTo>
                  <a:lnTo>
                    <a:pt x="278" y="350"/>
                  </a:lnTo>
                  <a:lnTo>
                    <a:pt x="269" y="350"/>
                  </a:lnTo>
                  <a:lnTo>
                    <a:pt x="264" y="350"/>
                  </a:lnTo>
                  <a:lnTo>
                    <a:pt x="255" y="350"/>
                  </a:lnTo>
                  <a:lnTo>
                    <a:pt x="250" y="354"/>
                  </a:lnTo>
                  <a:lnTo>
                    <a:pt x="241" y="354"/>
                  </a:lnTo>
                  <a:lnTo>
                    <a:pt x="237" y="363"/>
                  </a:lnTo>
                  <a:lnTo>
                    <a:pt x="228" y="368"/>
                  </a:lnTo>
                  <a:lnTo>
                    <a:pt x="223" y="377"/>
                  </a:lnTo>
                  <a:lnTo>
                    <a:pt x="223" y="372"/>
                  </a:lnTo>
                  <a:lnTo>
                    <a:pt x="228" y="354"/>
                  </a:lnTo>
                  <a:lnTo>
                    <a:pt x="232" y="336"/>
                  </a:lnTo>
                  <a:lnTo>
                    <a:pt x="241" y="309"/>
                  </a:lnTo>
                  <a:lnTo>
                    <a:pt x="255" y="277"/>
                  </a:lnTo>
                  <a:lnTo>
                    <a:pt x="264" y="250"/>
                  </a:lnTo>
                  <a:lnTo>
                    <a:pt x="278" y="222"/>
                  </a:lnTo>
                  <a:lnTo>
                    <a:pt x="296" y="200"/>
                  </a:lnTo>
                  <a:lnTo>
                    <a:pt x="296" y="195"/>
                  </a:lnTo>
                  <a:lnTo>
                    <a:pt x="300" y="186"/>
                  </a:lnTo>
                  <a:lnTo>
                    <a:pt x="300" y="168"/>
                  </a:lnTo>
                  <a:lnTo>
                    <a:pt x="305" y="150"/>
                  </a:lnTo>
                  <a:lnTo>
                    <a:pt x="300" y="127"/>
                  </a:lnTo>
                  <a:lnTo>
                    <a:pt x="296" y="100"/>
                  </a:lnTo>
                  <a:lnTo>
                    <a:pt x="282" y="77"/>
                  </a:lnTo>
                  <a:lnTo>
                    <a:pt x="260" y="55"/>
                  </a:lnTo>
                  <a:lnTo>
                    <a:pt x="264" y="36"/>
                  </a:lnTo>
                  <a:lnTo>
                    <a:pt x="264" y="36"/>
                  </a:lnTo>
                  <a:lnTo>
                    <a:pt x="260" y="32"/>
                  </a:lnTo>
                  <a:lnTo>
                    <a:pt x="250" y="27"/>
                  </a:lnTo>
                  <a:lnTo>
                    <a:pt x="241" y="23"/>
                  </a:lnTo>
                  <a:lnTo>
                    <a:pt x="237" y="18"/>
                  </a:lnTo>
                  <a:lnTo>
                    <a:pt x="228" y="9"/>
                  </a:lnTo>
                  <a:lnTo>
                    <a:pt x="223" y="5"/>
                  </a:lnTo>
                  <a:lnTo>
                    <a:pt x="219" y="0"/>
                  </a:lnTo>
                  <a:lnTo>
                    <a:pt x="209" y="5"/>
                  </a:lnTo>
                  <a:lnTo>
                    <a:pt x="173" y="0"/>
                  </a:lnTo>
                  <a:lnTo>
                    <a:pt x="168" y="5"/>
                  </a:lnTo>
                  <a:lnTo>
                    <a:pt x="164" y="5"/>
                  </a:lnTo>
                  <a:lnTo>
                    <a:pt x="155" y="9"/>
                  </a:lnTo>
                  <a:lnTo>
                    <a:pt x="146" y="18"/>
                  </a:lnTo>
                  <a:lnTo>
                    <a:pt x="137" y="23"/>
                  </a:lnTo>
                  <a:lnTo>
                    <a:pt x="127" y="32"/>
                  </a:lnTo>
                  <a:lnTo>
                    <a:pt x="118" y="41"/>
                  </a:lnTo>
                  <a:lnTo>
                    <a:pt x="114" y="46"/>
                  </a:lnTo>
                  <a:lnTo>
                    <a:pt x="114" y="46"/>
                  </a:lnTo>
                  <a:lnTo>
                    <a:pt x="105" y="50"/>
                  </a:lnTo>
                  <a:lnTo>
                    <a:pt x="100" y="55"/>
                  </a:lnTo>
                  <a:lnTo>
                    <a:pt x="91" y="64"/>
                  </a:lnTo>
                  <a:lnTo>
                    <a:pt x="87" y="73"/>
                  </a:lnTo>
                  <a:lnTo>
                    <a:pt x="82" y="82"/>
                  </a:lnTo>
                  <a:lnTo>
                    <a:pt x="82" y="95"/>
                  </a:lnTo>
                  <a:lnTo>
                    <a:pt x="91" y="114"/>
                  </a:lnTo>
                  <a:lnTo>
                    <a:pt x="87" y="118"/>
                  </a:lnTo>
                  <a:lnTo>
                    <a:pt x="87" y="127"/>
                  </a:lnTo>
                  <a:lnTo>
                    <a:pt x="82" y="136"/>
                  </a:lnTo>
                  <a:lnTo>
                    <a:pt x="77" y="145"/>
                  </a:lnTo>
                  <a:lnTo>
                    <a:pt x="68" y="150"/>
                  </a:lnTo>
                  <a:lnTo>
                    <a:pt x="55" y="154"/>
                  </a:lnTo>
                  <a:lnTo>
                    <a:pt x="41" y="145"/>
                  </a:lnTo>
                  <a:lnTo>
                    <a:pt x="18" y="127"/>
                  </a:lnTo>
                  <a:lnTo>
                    <a:pt x="23" y="109"/>
                  </a:lnTo>
                  <a:lnTo>
                    <a:pt x="23" y="109"/>
                  </a:lnTo>
                  <a:lnTo>
                    <a:pt x="27" y="114"/>
                  </a:lnTo>
                  <a:lnTo>
                    <a:pt x="32" y="114"/>
                  </a:lnTo>
                  <a:lnTo>
                    <a:pt x="36" y="118"/>
                  </a:lnTo>
                  <a:lnTo>
                    <a:pt x="41" y="123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4" y="127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8" name="Freeform 50"/>
            <p:cNvSpPr>
              <a:spLocks/>
            </p:cNvSpPr>
            <p:nvPr/>
          </p:nvSpPr>
          <p:spPr bwMode="auto">
            <a:xfrm>
              <a:off x="3685" y="1353"/>
              <a:ext cx="118" cy="254"/>
            </a:xfrm>
            <a:custGeom>
              <a:avLst/>
              <a:gdLst/>
              <a:ahLst/>
              <a:cxnLst>
                <a:cxn ang="0">
                  <a:pos x="105" y="254"/>
                </a:cxn>
                <a:cxn ang="0">
                  <a:pos x="91" y="186"/>
                </a:cxn>
                <a:cxn ang="0">
                  <a:pos x="82" y="181"/>
                </a:cxn>
                <a:cxn ang="0">
                  <a:pos x="73" y="168"/>
                </a:cxn>
                <a:cxn ang="0">
                  <a:pos x="55" y="149"/>
                </a:cxn>
                <a:cxn ang="0">
                  <a:pos x="36" y="127"/>
                </a:cxn>
                <a:cxn ang="0">
                  <a:pos x="18" y="104"/>
                </a:cxn>
                <a:cxn ang="0">
                  <a:pos x="4" y="81"/>
                </a:cxn>
                <a:cxn ang="0">
                  <a:pos x="4" y="72"/>
                </a:cxn>
                <a:cxn ang="0">
                  <a:pos x="0" y="63"/>
                </a:cxn>
                <a:cxn ang="0">
                  <a:pos x="4" y="59"/>
                </a:cxn>
                <a:cxn ang="0">
                  <a:pos x="9" y="54"/>
                </a:cxn>
                <a:cxn ang="0">
                  <a:pos x="9" y="54"/>
                </a:cxn>
                <a:cxn ang="0">
                  <a:pos x="14" y="45"/>
                </a:cxn>
                <a:cxn ang="0">
                  <a:pos x="23" y="36"/>
                </a:cxn>
                <a:cxn ang="0">
                  <a:pos x="32" y="27"/>
                </a:cxn>
                <a:cxn ang="0">
                  <a:pos x="41" y="18"/>
                </a:cxn>
                <a:cxn ang="0">
                  <a:pos x="50" y="9"/>
                </a:cxn>
                <a:cxn ang="0">
                  <a:pos x="59" y="0"/>
                </a:cxn>
                <a:cxn ang="0">
                  <a:pos x="68" y="0"/>
                </a:cxn>
                <a:cxn ang="0">
                  <a:pos x="73" y="0"/>
                </a:cxn>
                <a:cxn ang="0">
                  <a:pos x="82" y="0"/>
                </a:cxn>
                <a:cxn ang="0">
                  <a:pos x="86" y="4"/>
                </a:cxn>
                <a:cxn ang="0">
                  <a:pos x="91" y="13"/>
                </a:cxn>
                <a:cxn ang="0">
                  <a:pos x="96" y="18"/>
                </a:cxn>
                <a:cxn ang="0">
                  <a:pos x="96" y="22"/>
                </a:cxn>
                <a:cxn ang="0">
                  <a:pos x="100" y="27"/>
                </a:cxn>
                <a:cxn ang="0">
                  <a:pos x="100" y="27"/>
                </a:cxn>
                <a:cxn ang="0">
                  <a:pos x="86" y="77"/>
                </a:cxn>
                <a:cxn ang="0">
                  <a:pos x="68" y="77"/>
                </a:cxn>
                <a:cxn ang="0">
                  <a:pos x="68" y="77"/>
                </a:cxn>
                <a:cxn ang="0">
                  <a:pos x="68" y="72"/>
                </a:cxn>
                <a:cxn ang="0">
                  <a:pos x="64" y="68"/>
                </a:cxn>
                <a:cxn ang="0">
                  <a:pos x="64" y="59"/>
                </a:cxn>
                <a:cxn ang="0">
                  <a:pos x="64" y="50"/>
                </a:cxn>
                <a:cxn ang="0">
                  <a:pos x="64" y="45"/>
                </a:cxn>
                <a:cxn ang="0">
                  <a:pos x="68" y="36"/>
                </a:cxn>
                <a:cxn ang="0">
                  <a:pos x="73" y="31"/>
                </a:cxn>
                <a:cxn ang="0">
                  <a:pos x="73" y="31"/>
                </a:cxn>
                <a:cxn ang="0">
                  <a:pos x="68" y="31"/>
                </a:cxn>
                <a:cxn ang="0">
                  <a:pos x="59" y="31"/>
                </a:cxn>
                <a:cxn ang="0">
                  <a:pos x="55" y="31"/>
                </a:cxn>
                <a:cxn ang="0">
                  <a:pos x="45" y="31"/>
                </a:cxn>
                <a:cxn ang="0">
                  <a:pos x="41" y="41"/>
                </a:cxn>
                <a:cxn ang="0">
                  <a:pos x="32" y="54"/>
                </a:cxn>
                <a:cxn ang="0">
                  <a:pos x="32" y="72"/>
                </a:cxn>
                <a:cxn ang="0">
                  <a:pos x="32" y="72"/>
                </a:cxn>
                <a:cxn ang="0">
                  <a:pos x="36" y="86"/>
                </a:cxn>
                <a:cxn ang="0">
                  <a:pos x="45" y="100"/>
                </a:cxn>
                <a:cxn ang="0">
                  <a:pos x="55" y="118"/>
                </a:cxn>
                <a:cxn ang="0">
                  <a:pos x="68" y="136"/>
                </a:cxn>
                <a:cxn ang="0">
                  <a:pos x="77" y="159"/>
                </a:cxn>
                <a:cxn ang="0">
                  <a:pos x="96" y="177"/>
                </a:cxn>
                <a:cxn ang="0">
                  <a:pos x="109" y="190"/>
                </a:cxn>
                <a:cxn ang="0">
                  <a:pos x="118" y="240"/>
                </a:cxn>
                <a:cxn ang="0">
                  <a:pos x="105" y="254"/>
                </a:cxn>
              </a:cxnLst>
              <a:rect l="0" t="0" r="r" b="b"/>
              <a:pathLst>
                <a:path w="118" h="254">
                  <a:moveTo>
                    <a:pt x="105" y="254"/>
                  </a:moveTo>
                  <a:lnTo>
                    <a:pt x="91" y="186"/>
                  </a:lnTo>
                  <a:lnTo>
                    <a:pt x="82" y="181"/>
                  </a:lnTo>
                  <a:lnTo>
                    <a:pt x="73" y="168"/>
                  </a:lnTo>
                  <a:lnTo>
                    <a:pt x="55" y="149"/>
                  </a:lnTo>
                  <a:lnTo>
                    <a:pt x="36" y="127"/>
                  </a:lnTo>
                  <a:lnTo>
                    <a:pt x="18" y="104"/>
                  </a:lnTo>
                  <a:lnTo>
                    <a:pt x="4" y="81"/>
                  </a:lnTo>
                  <a:lnTo>
                    <a:pt x="4" y="72"/>
                  </a:lnTo>
                  <a:lnTo>
                    <a:pt x="0" y="63"/>
                  </a:lnTo>
                  <a:lnTo>
                    <a:pt x="4" y="59"/>
                  </a:lnTo>
                  <a:lnTo>
                    <a:pt x="9" y="54"/>
                  </a:lnTo>
                  <a:lnTo>
                    <a:pt x="9" y="54"/>
                  </a:lnTo>
                  <a:lnTo>
                    <a:pt x="14" y="45"/>
                  </a:lnTo>
                  <a:lnTo>
                    <a:pt x="23" y="36"/>
                  </a:lnTo>
                  <a:lnTo>
                    <a:pt x="32" y="27"/>
                  </a:lnTo>
                  <a:lnTo>
                    <a:pt x="41" y="18"/>
                  </a:lnTo>
                  <a:lnTo>
                    <a:pt x="50" y="9"/>
                  </a:lnTo>
                  <a:lnTo>
                    <a:pt x="59" y="0"/>
                  </a:lnTo>
                  <a:lnTo>
                    <a:pt x="68" y="0"/>
                  </a:lnTo>
                  <a:lnTo>
                    <a:pt x="73" y="0"/>
                  </a:lnTo>
                  <a:lnTo>
                    <a:pt x="82" y="0"/>
                  </a:lnTo>
                  <a:lnTo>
                    <a:pt x="86" y="4"/>
                  </a:lnTo>
                  <a:lnTo>
                    <a:pt x="91" y="13"/>
                  </a:lnTo>
                  <a:lnTo>
                    <a:pt x="96" y="18"/>
                  </a:lnTo>
                  <a:lnTo>
                    <a:pt x="96" y="22"/>
                  </a:lnTo>
                  <a:lnTo>
                    <a:pt x="100" y="27"/>
                  </a:lnTo>
                  <a:lnTo>
                    <a:pt x="100" y="27"/>
                  </a:lnTo>
                  <a:lnTo>
                    <a:pt x="86" y="77"/>
                  </a:lnTo>
                  <a:lnTo>
                    <a:pt x="68" y="77"/>
                  </a:lnTo>
                  <a:lnTo>
                    <a:pt x="68" y="77"/>
                  </a:lnTo>
                  <a:lnTo>
                    <a:pt x="68" y="72"/>
                  </a:lnTo>
                  <a:lnTo>
                    <a:pt x="64" y="68"/>
                  </a:lnTo>
                  <a:lnTo>
                    <a:pt x="64" y="59"/>
                  </a:lnTo>
                  <a:lnTo>
                    <a:pt x="64" y="50"/>
                  </a:lnTo>
                  <a:lnTo>
                    <a:pt x="64" y="45"/>
                  </a:lnTo>
                  <a:lnTo>
                    <a:pt x="68" y="36"/>
                  </a:lnTo>
                  <a:lnTo>
                    <a:pt x="73" y="31"/>
                  </a:lnTo>
                  <a:lnTo>
                    <a:pt x="73" y="31"/>
                  </a:lnTo>
                  <a:lnTo>
                    <a:pt x="68" y="31"/>
                  </a:lnTo>
                  <a:lnTo>
                    <a:pt x="59" y="31"/>
                  </a:lnTo>
                  <a:lnTo>
                    <a:pt x="55" y="31"/>
                  </a:lnTo>
                  <a:lnTo>
                    <a:pt x="45" y="31"/>
                  </a:lnTo>
                  <a:lnTo>
                    <a:pt x="41" y="41"/>
                  </a:lnTo>
                  <a:lnTo>
                    <a:pt x="32" y="54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6" y="86"/>
                  </a:lnTo>
                  <a:lnTo>
                    <a:pt x="45" y="100"/>
                  </a:lnTo>
                  <a:lnTo>
                    <a:pt x="55" y="118"/>
                  </a:lnTo>
                  <a:lnTo>
                    <a:pt x="68" y="136"/>
                  </a:lnTo>
                  <a:lnTo>
                    <a:pt x="77" y="159"/>
                  </a:lnTo>
                  <a:lnTo>
                    <a:pt x="96" y="177"/>
                  </a:lnTo>
                  <a:lnTo>
                    <a:pt x="109" y="190"/>
                  </a:lnTo>
                  <a:lnTo>
                    <a:pt x="118" y="240"/>
                  </a:lnTo>
                  <a:lnTo>
                    <a:pt x="105" y="25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39" name="Freeform 51"/>
            <p:cNvSpPr>
              <a:spLocks/>
            </p:cNvSpPr>
            <p:nvPr/>
          </p:nvSpPr>
          <p:spPr bwMode="auto">
            <a:xfrm>
              <a:off x="3403" y="1148"/>
              <a:ext cx="218" cy="586"/>
            </a:xfrm>
            <a:custGeom>
              <a:avLst/>
              <a:gdLst/>
              <a:ahLst/>
              <a:cxnLst>
                <a:cxn ang="0">
                  <a:pos x="150" y="146"/>
                </a:cxn>
                <a:cxn ang="0">
                  <a:pos x="164" y="114"/>
                </a:cxn>
                <a:cxn ang="0">
                  <a:pos x="177" y="73"/>
                </a:cxn>
                <a:cxn ang="0">
                  <a:pos x="118" y="0"/>
                </a:cxn>
                <a:cxn ang="0">
                  <a:pos x="104" y="0"/>
                </a:cxn>
                <a:cxn ang="0">
                  <a:pos x="86" y="0"/>
                </a:cxn>
                <a:cxn ang="0">
                  <a:pos x="68" y="23"/>
                </a:cxn>
                <a:cxn ang="0">
                  <a:pos x="36" y="69"/>
                </a:cxn>
                <a:cxn ang="0">
                  <a:pos x="0" y="150"/>
                </a:cxn>
                <a:cxn ang="0">
                  <a:pos x="32" y="200"/>
                </a:cxn>
                <a:cxn ang="0">
                  <a:pos x="109" y="309"/>
                </a:cxn>
                <a:cxn ang="0">
                  <a:pos x="182" y="386"/>
                </a:cxn>
                <a:cxn ang="0">
                  <a:pos x="191" y="400"/>
                </a:cxn>
                <a:cxn ang="0">
                  <a:pos x="191" y="427"/>
                </a:cxn>
                <a:cxn ang="0">
                  <a:pos x="173" y="468"/>
                </a:cxn>
                <a:cxn ang="0">
                  <a:pos x="145" y="513"/>
                </a:cxn>
                <a:cxn ang="0">
                  <a:pos x="132" y="541"/>
                </a:cxn>
                <a:cxn ang="0">
                  <a:pos x="113" y="450"/>
                </a:cxn>
                <a:cxn ang="0">
                  <a:pos x="109" y="423"/>
                </a:cxn>
                <a:cxn ang="0">
                  <a:pos x="91" y="377"/>
                </a:cxn>
                <a:cxn ang="0">
                  <a:pos x="77" y="364"/>
                </a:cxn>
                <a:cxn ang="0">
                  <a:pos x="82" y="354"/>
                </a:cxn>
                <a:cxn ang="0">
                  <a:pos x="100" y="359"/>
                </a:cxn>
                <a:cxn ang="0">
                  <a:pos x="73" y="327"/>
                </a:cxn>
                <a:cxn ang="0">
                  <a:pos x="59" y="341"/>
                </a:cxn>
                <a:cxn ang="0">
                  <a:pos x="54" y="373"/>
                </a:cxn>
                <a:cxn ang="0">
                  <a:pos x="91" y="418"/>
                </a:cxn>
                <a:cxn ang="0">
                  <a:pos x="100" y="482"/>
                </a:cxn>
                <a:cxn ang="0">
                  <a:pos x="95" y="522"/>
                </a:cxn>
                <a:cxn ang="0">
                  <a:pos x="95" y="527"/>
                </a:cxn>
                <a:cxn ang="0">
                  <a:pos x="100" y="513"/>
                </a:cxn>
                <a:cxn ang="0">
                  <a:pos x="113" y="477"/>
                </a:cxn>
                <a:cxn ang="0">
                  <a:pos x="118" y="495"/>
                </a:cxn>
                <a:cxn ang="0">
                  <a:pos x="104" y="536"/>
                </a:cxn>
                <a:cxn ang="0">
                  <a:pos x="86" y="572"/>
                </a:cxn>
                <a:cxn ang="0">
                  <a:pos x="118" y="572"/>
                </a:cxn>
                <a:cxn ang="0">
                  <a:pos x="168" y="522"/>
                </a:cxn>
                <a:cxn ang="0">
                  <a:pos x="218" y="427"/>
                </a:cxn>
                <a:cxn ang="0">
                  <a:pos x="214" y="404"/>
                </a:cxn>
                <a:cxn ang="0">
                  <a:pos x="186" y="359"/>
                </a:cxn>
                <a:cxn ang="0">
                  <a:pos x="159" y="327"/>
                </a:cxn>
                <a:cxn ang="0">
                  <a:pos x="127" y="291"/>
                </a:cxn>
                <a:cxn ang="0">
                  <a:pos x="95" y="241"/>
                </a:cxn>
                <a:cxn ang="0">
                  <a:pos x="82" y="214"/>
                </a:cxn>
                <a:cxn ang="0">
                  <a:pos x="50" y="159"/>
                </a:cxn>
                <a:cxn ang="0">
                  <a:pos x="54" y="105"/>
                </a:cxn>
                <a:cxn ang="0">
                  <a:pos x="91" y="23"/>
                </a:cxn>
                <a:cxn ang="0">
                  <a:pos x="136" y="73"/>
                </a:cxn>
                <a:cxn ang="0">
                  <a:pos x="141" y="87"/>
                </a:cxn>
                <a:cxn ang="0">
                  <a:pos x="132" y="123"/>
                </a:cxn>
              </a:cxnLst>
              <a:rect l="0" t="0" r="r" b="b"/>
              <a:pathLst>
                <a:path w="218" h="586">
                  <a:moveTo>
                    <a:pt x="123" y="137"/>
                  </a:moveTo>
                  <a:lnTo>
                    <a:pt x="150" y="146"/>
                  </a:lnTo>
                  <a:lnTo>
                    <a:pt x="150" y="146"/>
                  </a:lnTo>
                  <a:lnTo>
                    <a:pt x="154" y="137"/>
                  </a:lnTo>
                  <a:lnTo>
                    <a:pt x="159" y="128"/>
                  </a:lnTo>
                  <a:lnTo>
                    <a:pt x="164" y="114"/>
                  </a:lnTo>
                  <a:lnTo>
                    <a:pt x="168" y="100"/>
                  </a:lnTo>
                  <a:lnTo>
                    <a:pt x="177" y="87"/>
                  </a:lnTo>
                  <a:lnTo>
                    <a:pt x="177" y="73"/>
                  </a:lnTo>
                  <a:lnTo>
                    <a:pt x="182" y="69"/>
                  </a:lnTo>
                  <a:lnTo>
                    <a:pt x="118" y="5"/>
                  </a:lnTo>
                  <a:lnTo>
                    <a:pt x="118" y="0"/>
                  </a:lnTo>
                  <a:lnTo>
                    <a:pt x="113" y="0"/>
                  </a:lnTo>
                  <a:lnTo>
                    <a:pt x="109" y="0"/>
                  </a:lnTo>
                  <a:lnTo>
                    <a:pt x="104" y="0"/>
                  </a:lnTo>
                  <a:lnTo>
                    <a:pt x="100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2" y="10"/>
                  </a:lnTo>
                  <a:lnTo>
                    <a:pt x="73" y="14"/>
                  </a:lnTo>
                  <a:lnTo>
                    <a:pt x="68" y="23"/>
                  </a:lnTo>
                  <a:lnTo>
                    <a:pt x="59" y="37"/>
                  </a:lnTo>
                  <a:lnTo>
                    <a:pt x="45" y="50"/>
                  </a:lnTo>
                  <a:lnTo>
                    <a:pt x="36" y="69"/>
                  </a:lnTo>
                  <a:lnTo>
                    <a:pt x="22" y="91"/>
                  </a:lnTo>
                  <a:lnTo>
                    <a:pt x="13" y="118"/>
                  </a:lnTo>
                  <a:lnTo>
                    <a:pt x="0" y="150"/>
                  </a:lnTo>
                  <a:lnTo>
                    <a:pt x="4" y="155"/>
                  </a:lnTo>
                  <a:lnTo>
                    <a:pt x="18" y="173"/>
                  </a:lnTo>
                  <a:lnTo>
                    <a:pt x="32" y="200"/>
                  </a:lnTo>
                  <a:lnTo>
                    <a:pt x="54" y="232"/>
                  </a:lnTo>
                  <a:lnTo>
                    <a:pt x="82" y="273"/>
                  </a:lnTo>
                  <a:lnTo>
                    <a:pt x="109" y="309"/>
                  </a:lnTo>
                  <a:lnTo>
                    <a:pt x="145" y="350"/>
                  </a:lnTo>
                  <a:lnTo>
                    <a:pt x="182" y="386"/>
                  </a:lnTo>
                  <a:lnTo>
                    <a:pt x="182" y="386"/>
                  </a:lnTo>
                  <a:lnTo>
                    <a:pt x="182" y="391"/>
                  </a:lnTo>
                  <a:lnTo>
                    <a:pt x="186" y="395"/>
                  </a:lnTo>
                  <a:lnTo>
                    <a:pt x="191" y="400"/>
                  </a:lnTo>
                  <a:lnTo>
                    <a:pt x="191" y="404"/>
                  </a:lnTo>
                  <a:lnTo>
                    <a:pt x="191" y="413"/>
                  </a:lnTo>
                  <a:lnTo>
                    <a:pt x="191" y="427"/>
                  </a:lnTo>
                  <a:lnTo>
                    <a:pt x="186" y="436"/>
                  </a:lnTo>
                  <a:lnTo>
                    <a:pt x="182" y="450"/>
                  </a:lnTo>
                  <a:lnTo>
                    <a:pt x="173" y="468"/>
                  </a:lnTo>
                  <a:lnTo>
                    <a:pt x="164" y="486"/>
                  </a:lnTo>
                  <a:lnTo>
                    <a:pt x="154" y="500"/>
                  </a:lnTo>
                  <a:lnTo>
                    <a:pt x="145" y="513"/>
                  </a:lnTo>
                  <a:lnTo>
                    <a:pt x="141" y="527"/>
                  </a:lnTo>
                  <a:lnTo>
                    <a:pt x="132" y="536"/>
                  </a:lnTo>
                  <a:lnTo>
                    <a:pt x="132" y="541"/>
                  </a:lnTo>
                  <a:lnTo>
                    <a:pt x="136" y="454"/>
                  </a:lnTo>
                  <a:lnTo>
                    <a:pt x="113" y="450"/>
                  </a:lnTo>
                  <a:lnTo>
                    <a:pt x="113" y="450"/>
                  </a:lnTo>
                  <a:lnTo>
                    <a:pt x="113" y="441"/>
                  </a:lnTo>
                  <a:lnTo>
                    <a:pt x="113" y="432"/>
                  </a:lnTo>
                  <a:lnTo>
                    <a:pt x="109" y="423"/>
                  </a:lnTo>
                  <a:lnTo>
                    <a:pt x="104" y="409"/>
                  </a:lnTo>
                  <a:lnTo>
                    <a:pt x="100" y="395"/>
                  </a:lnTo>
                  <a:lnTo>
                    <a:pt x="91" y="377"/>
                  </a:lnTo>
                  <a:lnTo>
                    <a:pt x="77" y="368"/>
                  </a:lnTo>
                  <a:lnTo>
                    <a:pt x="77" y="364"/>
                  </a:lnTo>
                  <a:lnTo>
                    <a:pt x="77" y="364"/>
                  </a:lnTo>
                  <a:lnTo>
                    <a:pt x="77" y="359"/>
                  </a:lnTo>
                  <a:lnTo>
                    <a:pt x="82" y="354"/>
                  </a:lnTo>
                  <a:lnTo>
                    <a:pt x="82" y="354"/>
                  </a:lnTo>
                  <a:lnTo>
                    <a:pt x="86" y="354"/>
                  </a:lnTo>
                  <a:lnTo>
                    <a:pt x="95" y="354"/>
                  </a:lnTo>
                  <a:lnTo>
                    <a:pt x="100" y="359"/>
                  </a:lnTo>
                  <a:lnTo>
                    <a:pt x="132" y="368"/>
                  </a:lnTo>
                  <a:lnTo>
                    <a:pt x="118" y="341"/>
                  </a:lnTo>
                  <a:lnTo>
                    <a:pt x="73" y="327"/>
                  </a:lnTo>
                  <a:lnTo>
                    <a:pt x="68" y="332"/>
                  </a:lnTo>
                  <a:lnTo>
                    <a:pt x="63" y="332"/>
                  </a:lnTo>
                  <a:lnTo>
                    <a:pt x="59" y="341"/>
                  </a:lnTo>
                  <a:lnTo>
                    <a:pt x="54" y="350"/>
                  </a:lnTo>
                  <a:lnTo>
                    <a:pt x="54" y="359"/>
                  </a:lnTo>
                  <a:lnTo>
                    <a:pt x="54" y="373"/>
                  </a:lnTo>
                  <a:lnTo>
                    <a:pt x="59" y="386"/>
                  </a:lnTo>
                  <a:lnTo>
                    <a:pt x="77" y="400"/>
                  </a:lnTo>
                  <a:lnTo>
                    <a:pt x="91" y="418"/>
                  </a:lnTo>
                  <a:lnTo>
                    <a:pt x="95" y="441"/>
                  </a:lnTo>
                  <a:lnTo>
                    <a:pt x="100" y="459"/>
                  </a:lnTo>
                  <a:lnTo>
                    <a:pt x="100" y="482"/>
                  </a:lnTo>
                  <a:lnTo>
                    <a:pt x="100" y="500"/>
                  </a:lnTo>
                  <a:lnTo>
                    <a:pt x="95" y="513"/>
                  </a:lnTo>
                  <a:lnTo>
                    <a:pt x="95" y="522"/>
                  </a:lnTo>
                  <a:lnTo>
                    <a:pt x="91" y="527"/>
                  </a:lnTo>
                  <a:lnTo>
                    <a:pt x="91" y="527"/>
                  </a:lnTo>
                  <a:lnTo>
                    <a:pt x="95" y="527"/>
                  </a:lnTo>
                  <a:lnTo>
                    <a:pt x="95" y="522"/>
                  </a:lnTo>
                  <a:lnTo>
                    <a:pt x="95" y="518"/>
                  </a:lnTo>
                  <a:lnTo>
                    <a:pt x="100" y="513"/>
                  </a:lnTo>
                  <a:lnTo>
                    <a:pt x="104" y="504"/>
                  </a:lnTo>
                  <a:lnTo>
                    <a:pt x="109" y="495"/>
                  </a:lnTo>
                  <a:lnTo>
                    <a:pt x="113" y="477"/>
                  </a:lnTo>
                  <a:lnTo>
                    <a:pt x="118" y="486"/>
                  </a:lnTo>
                  <a:lnTo>
                    <a:pt x="118" y="486"/>
                  </a:lnTo>
                  <a:lnTo>
                    <a:pt x="118" y="495"/>
                  </a:lnTo>
                  <a:lnTo>
                    <a:pt x="113" y="509"/>
                  </a:lnTo>
                  <a:lnTo>
                    <a:pt x="109" y="522"/>
                  </a:lnTo>
                  <a:lnTo>
                    <a:pt x="104" y="536"/>
                  </a:lnTo>
                  <a:lnTo>
                    <a:pt x="100" y="550"/>
                  </a:lnTo>
                  <a:lnTo>
                    <a:pt x="95" y="563"/>
                  </a:lnTo>
                  <a:lnTo>
                    <a:pt x="86" y="572"/>
                  </a:lnTo>
                  <a:lnTo>
                    <a:pt x="104" y="586"/>
                  </a:lnTo>
                  <a:lnTo>
                    <a:pt x="109" y="581"/>
                  </a:lnTo>
                  <a:lnTo>
                    <a:pt x="118" y="572"/>
                  </a:lnTo>
                  <a:lnTo>
                    <a:pt x="132" y="563"/>
                  </a:lnTo>
                  <a:lnTo>
                    <a:pt x="150" y="545"/>
                  </a:lnTo>
                  <a:lnTo>
                    <a:pt x="168" y="522"/>
                  </a:lnTo>
                  <a:lnTo>
                    <a:pt x="186" y="495"/>
                  </a:lnTo>
                  <a:lnTo>
                    <a:pt x="205" y="463"/>
                  </a:lnTo>
                  <a:lnTo>
                    <a:pt x="218" y="427"/>
                  </a:lnTo>
                  <a:lnTo>
                    <a:pt x="218" y="427"/>
                  </a:lnTo>
                  <a:lnTo>
                    <a:pt x="214" y="418"/>
                  </a:lnTo>
                  <a:lnTo>
                    <a:pt x="214" y="404"/>
                  </a:lnTo>
                  <a:lnTo>
                    <a:pt x="205" y="391"/>
                  </a:lnTo>
                  <a:lnTo>
                    <a:pt x="195" y="377"/>
                  </a:lnTo>
                  <a:lnTo>
                    <a:pt x="186" y="359"/>
                  </a:lnTo>
                  <a:lnTo>
                    <a:pt x="177" y="341"/>
                  </a:lnTo>
                  <a:lnTo>
                    <a:pt x="159" y="327"/>
                  </a:lnTo>
                  <a:lnTo>
                    <a:pt x="159" y="327"/>
                  </a:lnTo>
                  <a:lnTo>
                    <a:pt x="150" y="318"/>
                  </a:lnTo>
                  <a:lnTo>
                    <a:pt x="141" y="305"/>
                  </a:lnTo>
                  <a:lnTo>
                    <a:pt x="127" y="291"/>
                  </a:lnTo>
                  <a:lnTo>
                    <a:pt x="113" y="273"/>
                  </a:lnTo>
                  <a:lnTo>
                    <a:pt x="104" y="259"/>
                  </a:lnTo>
                  <a:lnTo>
                    <a:pt x="95" y="241"/>
                  </a:lnTo>
                  <a:lnTo>
                    <a:pt x="91" y="227"/>
                  </a:lnTo>
                  <a:lnTo>
                    <a:pt x="86" y="223"/>
                  </a:lnTo>
                  <a:lnTo>
                    <a:pt x="82" y="214"/>
                  </a:lnTo>
                  <a:lnTo>
                    <a:pt x="68" y="200"/>
                  </a:lnTo>
                  <a:lnTo>
                    <a:pt x="59" y="182"/>
                  </a:lnTo>
                  <a:lnTo>
                    <a:pt x="50" y="159"/>
                  </a:lnTo>
                  <a:lnTo>
                    <a:pt x="45" y="132"/>
                  </a:lnTo>
                  <a:lnTo>
                    <a:pt x="50" y="118"/>
                  </a:lnTo>
                  <a:lnTo>
                    <a:pt x="54" y="105"/>
                  </a:lnTo>
                  <a:lnTo>
                    <a:pt x="59" y="87"/>
                  </a:lnTo>
                  <a:lnTo>
                    <a:pt x="68" y="69"/>
                  </a:lnTo>
                  <a:lnTo>
                    <a:pt x="91" y="23"/>
                  </a:lnTo>
                  <a:lnTo>
                    <a:pt x="100" y="37"/>
                  </a:lnTo>
                  <a:lnTo>
                    <a:pt x="136" y="73"/>
                  </a:lnTo>
                  <a:lnTo>
                    <a:pt x="136" y="73"/>
                  </a:lnTo>
                  <a:lnTo>
                    <a:pt x="136" y="78"/>
                  </a:lnTo>
                  <a:lnTo>
                    <a:pt x="136" y="82"/>
                  </a:lnTo>
                  <a:lnTo>
                    <a:pt x="141" y="87"/>
                  </a:lnTo>
                  <a:lnTo>
                    <a:pt x="136" y="96"/>
                  </a:lnTo>
                  <a:lnTo>
                    <a:pt x="136" y="109"/>
                  </a:lnTo>
                  <a:lnTo>
                    <a:pt x="132" y="123"/>
                  </a:lnTo>
                  <a:lnTo>
                    <a:pt x="123" y="137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0" name="Freeform 52"/>
            <p:cNvSpPr>
              <a:spLocks/>
            </p:cNvSpPr>
            <p:nvPr/>
          </p:nvSpPr>
          <p:spPr bwMode="auto">
            <a:xfrm>
              <a:off x="3471" y="1203"/>
              <a:ext cx="50" cy="195"/>
            </a:xfrm>
            <a:custGeom>
              <a:avLst/>
              <a:gdLst/>
              <a:ahLst/>
              <a:cxnLst>
                <a:cxn ang="0">
                  <a:pos x="32" y="59"/>
                </a:cxn>
                <a:cxn ang="0">
                  <a:pos x="45" y="50"/>
                </a:cxn>
                <a:cxn ang="0">
                  <a:pos x="45" y="50"/>
                </a:cxn>
                <a:cxn ang="0">
                  <a:pos x="45" y="45"/>
                </a:cxn>
                <a:cxn ang="0">
                  <a:pos x="45" y="36"/>
                </a:cxn>
                <a:cxn ang="0">
                  <a:pos x="41" y="27"/>
                </a:cxn>
                <a:cxn ang="0">
                  <a:pos x="41" y="23"/>
                </a:cxn>
                <a:cxn ang="0">
                  <a:pos x="36" y="14"/>
                </a:cxn>
                <a:cxn ang="0">
                  <a:pos x="32" y="4"/>
                </a:cxn>
                <a:cxn ang="0">
                  <a:pos x="27" y="0"/>
                </a:cxn>
                <a:cxn ang="0">
                  <a:pos x="5" y="63"/>
                </a:cxn>
                <a:cxn ang="0">
                  <a:pos x="0" y="68"/>
                </a:cxn>
                <a:cxn ang="0">
                  <a:pos x="0" y="73"/>
                </a:cxn>
                <a:cxn ang="0">
                  <a:pos x="0" y="77"/>
                </a:cxn>
                <a:cxn ang="0">
                  <a:pos x="0" y="86"/>
                </a:cxn>
                <a:cxn ang="0">
                  <a:pos x="0" y="95"/>
                </a:cxn>
                <a:cxn ang="0">
                  <a:pos x="0" y="109"/>
                </a:cxn>
                <a:cxn ang="0">
                  <a:pos x="5" y="122"/>
                </a:cxn>
                <a:cxn ang="0">
                  <a:pos x="14" y="136"/>
                </a:cxn>
                <a:cxn ang="0">
                  <a:pos x="18" y="145"/>
                </a:cxn>
                <a:cxn ang="0">
                  <a:pos x="27" y="159"/>
                </a:cxn>
                <a:cxn ang="0">
                  <a:pos x="32" y="168"/>
                </a:cxn>
                <a:cxn ang="0">
                  <a:pos x="36" y="177"/>
                </a:cxn>
                <a:cxn ang="0">
                  <a:pos x="36" y="186"/>
                </a:cxn>
                <a:cxn ang="0">
                  <a:pos x="41" y="191"/>
                </a:cxn>
                <a:cxn ang="0">
                  <a:pos x="41" y="195"/>
                </a:cxn>
                <a:cxn ang="0">
                  <a:pos x="41" y="195"/>
                </a:cxn>
                <a:cxn ang="0">
                  <a:pos x="50" y="195"/>
                </a:cxn>
                <a:cxn ang="0">
                  <a:pos x="50" y="191"/>
                </a:cxn>
                <a:cxn ang="0">
                  <a:pos x="50" y="181"/>
                </a:cxn>
                <a:cxn ang="0">
                  <a:pos x="45" y="172"/>
                </a:cxn>
                <a:cxn ang="0">
                  <a:pos x="41" y="159"/>
                </a:cxn>
                <a:cxn ang="0">
                  <a:pos x="32" y="145"/>
                </a:cxn>
                <a:cxn ang="0">
                  <a:pos x="27" y="136"/>
                </a:cxn>
                <a:cxn ang="0">
                  <a:pos x="23" y="122"/>
                </a:cxn>
                <a:cxn ang="0">
                  <a:pos x="18" y="113"/>
                </a:cxn>
                <a:cxn ang="0">
                  <a:pos x="14" y="109"/>
                </a:cxn>
                <a:cxn ang="0">
                  <a:pos x="14" y="95"/>
                </a:cxn>
                <a:cxn ang="0">
                  <a:pos x="14" y="86"/>
                </a:cxn>
                <a:cxn ang="0">
                  <a:pos x="14" y="77"/>
                </a:cxn>
                <a:cxn ang="0">
                  <a:pos x="18" y="63"/>
                </a:cxn>
                <a:cxn ang="0">
                  <a:pos x="23" y="59"/>
                </a:cxn>
                <a:cxn ang="0">
                  <a:pos x="23" y="50"/>
                </a:cxn>
                <a:cxn ang="0">
                  <a:pos x="23" y="50"/>
                </a:cxn>
                <a:cxn ang="0">
                  <a:pos x="32" y="59"/>
                </a:cxn>
              </a:cxnLst>
              <a:rect l="0" t="0" r="r" b="b"/>
              <a:pathLst>
                <a:path w="50" h="195">
                  <a:moveTo>
                    <a:pt x="32" y="59"/>
                  </a:moveTo>
                  <a:lnTo>
                    <a:pt x="45" y="50"/>
                  </a:lnTo>
                  <a:lnTo>
                    <a:pt x="45" y="50"/>
                  </a:lnTo>
                  <a:lnTo>
                    <a:pt x="45" y="45"/>
                  </a:lnTo>
                  <a:lnTo>
                    <a:pt x="45" y="36"/>
                  </a:lnTo>
                  <a:lnTo>
                    <a:pt x="41" y="27"/>
                  </a:lnTo>
                  <a:lnTo>
                    <a:pt x="41" y="23"/>
                  </a:lnTo>
                  <a:lnTo>
                    <a:pt x="36" y="14"/>
                  </a:lnTo>
                  <a:lnTo>
                    <a:pt x="32" y="4"/>
                  </a:lnTo>
                  <a:lnTo>
                    <a:pt x="27" y="0"/>
                  </a:lnTo>
                  <a:lnTo>
                    <a:pt x="5" y="63"/>
                  </a:lnTo>
                  <a:lnTo>
                    <a:pt x="0" y="68"/>
                  </a:lnTo>
                  <a:lnTo>
                    <a:pt x="0" y="73"/>
                  </a:lnTo>
                  <a:lnTo>
                    <a:pt x="0" y="77"/>
                  </a:lnTo>
                  <a:lnTo>
                    <a:pt x="0" y="86"/>
                  </a:lnTo>
                  <a:lnTo>
                    <a:pt x="0" y="95"/>
                  </a:lnTo>
                  <a:lnTo>
                    <a:pt x="0" y="109"/>
                  </a:lnTo>
                  <a:lnTo>
                    <a:pt x="5" y="122"/>
                  </a:lnTo>
                  <a:lnTo>
                    <a:pt x="14" y="136"/>
                  </a:lnTo>
                  <a:lnTo>
                    <a:pt x="18" y="145"/>
                  </a:lnTo>
                  <a:lnTo>
                    <a:pt x="27" y="159"/>
                  </a:lnTo>
                  <a:lnTo>
                    <a:pt x="32" y="168"/>
                  </a:lnTo>
                  <a:lnTo>
                    <a:pt x="36" y="177"/>
                  </a:lnTo>
                  <a:lnTo>
                    <a:pt x="36" y="186"/>
                  </a:lnTo>
                  <a:lnTo>
                    <a:pt x="41" y="191"/>
                  </a:lnTo>
                  <a:lnTo>
                    <a:pt x="41" y="195"/>
                  </a:lnTo>
                  <a:lnTo>
                    <a:pt x="41" y="195"/>
                  </a:lnTo>
                  <a:lnTo>
                    <a:pt x="50" y="195"/>
                  </a:lnTo>
                  <a:lnTo>
                    <a:pt x="50" y="191"/>
                  </a:lnTo>
                  <a:lnTo>
                    <a:pt x="50" y="181"/>
                  </a:lnTo>
                  <a:lnTo>
                    <a:pt x="45" y="172"/>
                  </a:lnTo>
                  <a:lnTo>
                    <a:pt x="41" y="159"/>
                  </a:lnTo>
                  <a:lnTo>
                    <a:pt x="32" y="145"/>
                  </a:lnTo>
                  <a:lnTo>
                    <a:pt x="27" y="136"/>
                  </a:lnTo>
                  <a:lnTo>
                    <a:pt x="23" y="122"/>
                  </a:lnTo>
                  <a:lnTo>
                    <a:pt x="18" y="113"/>
                  </a:lnTo>
                  <a:lnTo>
                    <a:pt x="14" y="109"/>
                  </a:lnTo>
                  <a:lnTo>
                    <a:pt x="14" y="95"/>
                  </a:lnTo>
                  <a:lnTo>
                    <a:pt x="14" y="86"/>
                  </a:lnTo>
                  <a:lnTo>
                    <a:pt x="14" y="77"/>
                  </a:lnTo>
                  <a:lnTo>
                    <a:pt x="18" y="63"/>
                  </a:lnTo>
                  <a:lnTo>
                    <a:pt x="23" y="59"/>
                  </a:lnTo>
                  <a:lnTo>
                    <a:pt x="23" y="50"/>
                  </a:lnTo>
                  <a:lnTo>
                    <a:pt x="23" y="50"/>
                  </a:lnTo>
                  <a:lnTo>
                    <a:pt x="32" y="5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1" name="Freeform 53"/>
            <p:cNvSpPr>
              <a:spLocks/>
            </p:cNvSpPr>
            <p:nvPr/>
          </p:nvSpPr>
          <p:spPr bwMode="auto">
            <a:xfrm>
              <a:off x="3639" y="1144"/>
              <a:ext cx="55" cy="91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0" y="0"/>
                </a:cxn>
                <a:cxn ang="0">
                  <a:pos x="46" y="4"/>
                </a:cxn>
                <a:cxn ang="0">
                  <a:pos x="41" y="14"/>
                </a:cxn>
                <a:cxn ang="0">
                  <a:pos x="32" y="27"/>
                </a:cxn>
                <a:cxn ang="0">
                  <a:pos x="28" y="41"/>
                </a:cxn>
                <a:cxn ang="0">
                  <a:pos x="19" y="59"/>
                </a:cxn>
                <a:cxn ang="0">
                  <a:pos x="10" y="77"/>
                </a:cxn>
                <a:cxn ang="0">
                  <a:pos x="0" y="95"/>
                </a:cxn>
                <a:cxn ang="0">
                  <a:pos x="5" y="95"/>
                </a:cxn>
                <a:cxn ang="0">
                  <a:pos x="5" y="91"/>
                </a:cxn>
                <a:cxn ang="0">
                  <a:pos x="14" y="86"/>
                </a:cxn>
                <a:cxn ang="0">
                  <a:pos x="19" y="77"/>
                </a:cxn>
                <a:cxn ang="0">
                  <a:pos x="28" y="68"/>
                </a:cxn>
                <a:cxn ang="0">
                  <a:pos x="32" y="63"/>
                </a:cxn>
                <a:cxn ang="0">
                  <a:pos x="37" y="54"/>
                </a:cxn>
                <a:cxn ang="0">
                  <a:pos x="41" y="45"/>
                </a:cxn>
                <a:cxn ang="0">
                  <a:pos x="55" y="18"/>
                </a:cxn>
                <a:cxn ang="0">
                  <a:pos x="50" y="0"/>
                </a:cxn>
              </a:cxnLst>
              <a:rect l="0" t="0" r="r" b="b"/>
              <a:pathLst>
                <a:path w="55" h="95">
                  <a:moveTo>
                    <a:pt x="50" y="0"/>
                  </a:moveTo>
                  <a:lnTo>
                    <a:pt x="50" y="0"/>
                  </a:lnTo>
                  <a:lnTo>
                    <a:pt x="46" y="4"/>
                  </a:lnTo>
                  <a:lnTo>
                    <a:pt x="41" y="14"/>
                  </a:lnTo>
                  <a:lnTo>
                    <a:pt x="32" y="27"/>
                  </a:lnTo>
                  <a:lnTo>
                    <a:pt x="28" y="41"/>
                  </a:lnTo>
                  <a:lnTo>
                    <a:pt x="19" y="59"/>
                  </a:lnTo>
                  <a:lnTo>
                    <a:pt x="10" y="77"/>
                  </a:lnTo>
                  <a:lnTo>
                    <a:pt x="0" y="95"/>
                  </a:lnTo>
                  <a:lnTo>
                    <a:pt x="5" y="95"/>
                  </a:lnTo>
                  <a:lnTo>
                    <a:pt x="5" y="91"/>
                  </a:lnTo>
                  <a:lnTo>
                    <a:pt x="14" y="86"/>
                  </a:lnTo>
                  <a:lnTo>
                    <a:pt x="19" y="77"/>
                  </a:lnTo>
                  <a:lnTo>
                    <a:pt x="28" y="68"/>
                  </a:lnTo>
                  <a:lnTo>
                    <a:pt x="32" y="63"/>
                  </a:lnTo>
                  <a:lnTo>
                    <a:pt x="37" y="54"/>
                  </a:lnTo>
                  <a:lnTo>
                    <a:pt x="41" y="45"/>
                  </a:lnTo>
                  <a:lnTo>
                    <a:pt x="55" y="18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2" name="Freeform 54"/>
            <p:cNvSpPr>
              <a:spLocks/>
            </p:cNvSpPr>
            <p:nvPr/>
          </p:nvSpPr>
          <p:spPr bwMode="auto">
            <a:xfrm>
              <a:off x="3617" y="1516"/>
              <a:ext cx="50" cy="1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3" y="5"/>
                </a:cxn>
                <a:cxn ang="0">
                  <a:pos x="22" y="9"/>
                </a:cxn>
                <a:cxn ang="0">
                  <a:pos x="32" y="14"/>
                </a:cxn>
                <a:cxn ang="0">
                  <a:pos x="36" y="18"/>
                </a:cxn>
                <a:cxn ang="0">
                  <a:pos x="45" y="27"/>
                </a:cxn>
                <a:cxn ang="0">
                  <a:pos x="50" y="36"/>
                </a:cxn>
                <a:cxn ang="0">
                  <a:pos x="27" y="95"/>
                </a:cxn>
                <a:cxn ang="0">
                  <a:pos x="9" y="109"/>
                </a:cxn>
                <a:cxn ang="0">
                  <a:pos x="27" y="45"/>
                </a:cxn>
                <a:cxn ang="0">
                  <a:pos x="27" y="41"/>
                </a:cxn>
                <a:cxn ang="0">
                  <a:pos x="22" y="41"/>
                </a:cxn>
                <a:cxn ang="0">
                  <a:pos x="18" y="32"/>
                </a:cxn>
                <a:cxn ang="0">
                  <a:pos x="13" y="27"/>
                </a:cxn>
                <a:cxn ang="0">
                  <a:pos x="9" y="18"/>
                </a:cxn>
                <a:cxn ang="0">
                  <a:pos x="4" y="14"/>
                </a:cxn>
                <a:cxn ang="0">
                  <a:pos x="0" y="5"/>
                </a:cxn>
                <a:cxn ang="0">
                  <a:pos x="0" y="0"/>
                </a:cxn>
              </a:cxnLst>
              <a:rect l="0" t="0" r="r" b="b"/>
              <a:pathLst>
                <a:path w="50" h="109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3" y="5"/>
                  </a:lnTo>
                  <a:lnTo>
                    <a:pt x="22" y="9"/>
                  </a:lnTo>
                  <a:lnTo>
                    <a:pt x="32" y="14"/>
                  </a:lnTo>
                  <a:lnTo>
                    <a:pt x="36" y="18"/>
                  </a:lnTo>
                  <a:lnTo>
                    <a:pt x="45" y="27"/>
                  </a:lnTo>
                  <a:lnTo>
                    <a:pt x="50" y="36"/>
                  </a:lnTo>
                  <a:lnTo>
                    <a:pt x="27" y="95"/>
                  </a:lnTo>
                  <a:lnTo>
                    <a:pt x="9" y="109"/>
                  </a:lnTo>
                  <a:lnTo>
                    <a:pt x="27" y="45"/>
                  </a:lnTo>
                  <a:lnTo>
                    <a:pt x="27" y="41"/>
                  </a:lnTo>
                  <a:lnTo>
                    <a:pt x="22" y="41"/>
                  </a:lnTo>
                  <a:lnTo>
                    <a:pt x="18" y="32"/>
                  </a:lnTo>
                  <a:lnTo>
                    <a:pt x="13" y="27"/>
                  </a:lnTo>
                  <a:lnTo>
                    <a:pt x="9" y="18"/>
                  </a:lnTo>
                  <a:lnTo>
                    <a:pt x="4" y="14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3" name="Freeform 55"/>
            <p:cNvSpPr>
              <a:spLocks/>
            </p:cNvSpPr>
            <p:nvPr/>
          </p:nvSpPr>
          <p:spPr bwMode="auto">
            <a:xfrm>
              <a:off x="3658" y="1521"/>
              <a:ext cx="45" cy="1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5" y="31"/>
                </a:cxn>
                <a:cxn ang="0">
                  <a:pos x="13" y="104"/>
                </a:cxn>
                <a:cxn ang="0">
                  <a:pos x="0" y="109"/>
                </a:cxn>
                <a:cxn ang="0">
                  <a:pos x="27" y="36"/>
                </a:cxn>
                <a:cxn ang="0">
                  <a:pos x="4" y="0"/>
                </a:cxn>
              </a:cxnLst>
              <a:rect l="0" t="0" r="r" b="b"/>
              <a:pathLst>
                <a:path w="45" h="109">
                  <a:moveTo>
                    <a:pt x="4" y="0"/>
                  </a:moveTo>
                  <a:lnTo>
                    <a:pt x="45" y="31"/>
                  </a:lnTo>
                  <a:lnTo>
                    <a:pt x="13" y="104"/>
                  </a:lnTo>
                  <a:lnTo>
                    <a:pt x="0" y="109"/>
                  </a:lnTo>
                  <a:lnTo>
                    <a:pt x="27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4" name="Freeform 56"/>
            <p:cNvSpPr>
              <a:spLocks/>
            </p:cNvSpPr>
            <p:nvPr/>
          </p:nvSpPr>
          <p:spPr bwMode="auto">
            <a:xfrm>
              <a:off x="3330" y="1643"/>
              <a:ext cx="107" cy="190"/>
            </a:xfrm>
            <a:custGeom>
              <a:avLst/>
              <a:gdLst/>
              <a:ahLst/>
              <a:cxnLst>
                <a:cxn ang="0">
                  <a:pos x="27" y="27"/>
                </a:cxn>
                <a:cxn ang="0">
                  <a:pos x="23" y="32"/>
                </a:cxn>
                <a:cxn ang="0">
                  <a:pos x="18" y="41"/>
                </a:cxn>
                <a:cxn ang="0">
                  <a:pos x="9" y="46"/>
                </a:cxn>
                <a:cxn ang="0">
                  <a:pos x="0" y="41"/>
                </a:cxn>
                <a:cxn ang="0">
                  <a:pos x="0" y="32"/>
                </a:cxn>
                <a:cxn ang="0">
                  <a:pos x="4" y="23"/>
                </a:cxn>
                <a:cxn ang="0">
                  <a:pos x="9" y="14"/>
                </a:cxn>
                <a:cxn ang="0">
                  <a:pos x="9" y="9"/>
                </a:cxn>
                <a:cxn ang="0">
                  <a:pos x="13" y="5"/>
                </a:cxn>
                <a:cxn ang="0">
                  <a:pos x="27" y="0"/>
                </a:cxn>
                <a:cxn ang="0">
                  <a:pos x="45" y="5"/>
                </a:cxn>
                <a:cxn ang="0">
                  <a:pos x="64" y="18"/>
                </a:cxn>
                <a:cxn ang="0">
                  <a:pos x="73" y="36"/>
                </a:cxn>
                <a:cxn ang="0">
                  <a:pos x="77" y="50"/>
                </a:cxn>
                <a:cxn ang="0">
                  <a:pos x="73" y="64"/>
                </a:cxn>
                <a:cxn ang="0">
                  <a:pos x="73" y="64"/>
                </a:cxn>
                <a:cxn ang="0">
                  <a:pos x="68" y="77"/>
                </a:cxn>
                <a:cxn ang="0">
                  <a:pos x="64" y="100"/>
                </a:cxn>
                <a:cxn ang="0">
                  <a:pos x="64" y="127"/>
                </a:cxn>
                <a:cxn ang="0">
                  <a:pos x="77" y="150"/>
                </a:cxn>
                <a:cxn ang="0">
                  <a:pos x="91" y="168"/>
                </a:cxn>
                <a:cxn ang="0">
                  <a:pos x="105" y="182"/>
                </a:cxn>
                <a:cxn ang="0">
                  <a:pos x="109" y="186"/>
                </a:cxn>
                <a:cxn ang="0">
                  <a:pos x="109" y="186"/>
                </a:cxn>
                <a:cxn ang="0">
                  <a:pos x="95" y="182"/>
                </a:cxn>
                <a:cxn ang="0">
                  <a:pos x="77" y="173"/>
                </a:cxn>
                <a:cxn ang="0">
                  <a:pos x="59" y="159"/>
                </a:cxn>
                <a:cxn ang="0">
                  <a:pos x="50" y="145"/>
                </a:cxn>
                <a:cxn ang="0">
                  <a:pos x="45" y="127"/>
                </a:cxn>
                <a:cxn ang="0">
                  <a:pos x="50" y="105"/>
                </a:cxn>
                <a:cxn ang="0">
                  <a:pos x="54" y="82"/>
                </a:cxn>
                <a:cxn ang="0">
                  <a:pos x="59" y="59"/>
                </a:cxn>
                <a:cxn ang="0">
                  <a:pos x="54" y="41"/>
                </a:cxn>
                <a:cxn ang="0">
                  <a:pos x="41" y="32"/>
                </a:cxn>
                <a:cxn ang="0">
                  <a:pos x="27" y="27"/>
                </a:cxn>
              </a:cxnLst>
              <a:rect l="0" t="0" r="r" b="b"/>
              <a:pathLst>
                <a:path w="109" h="186">
                  <a:moveTo>
                    <a:pt x="27" y="23"/>
                  </a:moveTo>
                  <a:lnTo>
                    <a:pt x="27" y="27"/>
                  </a:lnTo>
                  <a:lnTo>
                    <a:pt x="23" y="27"/>
                  </a:lnTo>
                  <a:lnTo>
                    <a:pt x="23" y="32"/>
                  </a:lnTo>
                  <a:lnTo>
                    <a:pt x="18" y="36"/>
                  </a:lnTo>
                  <a:lnTo>
                    <a:pt x="18" y="41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4" y="46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4" y="23"/>
                  </a:lnTo>
                  <a:lnTo>
                    <a:pt x="4" y="18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9" y="9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5"/>
                  </a:lnTo>
                  <a:lnTo>
                    <a:pt x="27" y="0"/>
                  </a:lnTo>
                  <a:lnTo>
                    <a:pt x="36" y="0"/>
                  </a:lnTo>
                  <a:lnTo>
                    <a:pt x="45" y="5"/>
                  </a:lnTo>
                  <a:lnTo>
                    <a:pt x="54" y="9"/>
                  </a:lnTo>
                  <a:lnTo>
                    <a:pt x="64" y="18"/>
                  </a:lnTo>
                  <a:lnTo>
                    <a:pt x="68" y="27"/>
                  </a:lnTo>
                  <a:lnTo>
                    <a:pt x="73" y="36"/>
                  </a:lnTo>
                  <a:lnTo>
                    <a:pt x="73" y="46"/>
                  </a:lnTo>
                  <a:lnTo>
                    <a:pt x="77" y="50"/>
                  </a:lnTo>
                  <a:lnTo>
                    <a:pt x="73" y="59"/>
                  </a:lnTo>
                  <a:lnTo>
                    <a:pt x="73" y="64"/>
                  </a:lnTo>
                  <a:lnTo>
                    <a:pt x="73" y="64"/>
                  </a:lnTo>
                  <a:lnTo>
                    <a:pt x="73" y="64"/>
                  </a:lnTo>
                  <a:lnTo>
                    <a:pt x="68" y="68"/>
                  </a:lnTo>
                  <a:lnTo>
                    <a:pt x="68" y="77"/>
                  </a:lnTo>
                  <a:lnTo>
                    <a:pt x="64" y="86"/>
                  </a:lnTo>
                  <a:lnTo>
                    <a:pt x="64" y="100"/>
                  </a:lnTo>
                  <a:lnTo>
                    <a:pt x="64" y="114"/>
                  </a:lnTo>
                  <a:lnTo>
                    <a:pt x="64" y="127"/>
                  </a:lnTo>
                  <a:lnTo>
                    <a:pt x="68" y="141"/>
                  </a:lnTo>
                  <a:lnTo>
                    <a:pt x="77" y="150"/>
                  </a:lnTo>
                  <a:lnTo>
                    <a:pt x="86" y="159"/>
                  </a:lnTo>
                  <a:lnTo>
                    <a:pt x="91" y="168"/>
                  </a:lnTo>
                  <a:lnTo>
                    <a:pt x="95" y="177"/>
                  </a:lnTo>
                  <a:lnTo>
                    <a:pt x="105" y="182"/>
                  </a:lnTo>
                  <a:lnTo>
                    <a:pt x="105" y="186"/>
                  </a:lnTo>
                  <a:lnTo>
                    <a:pt x="109" y="186"/>
                  </a:lnTo>
                  <a:lnTo>
                    <a:pt x="109" y="186"/>
                  </a:lnTo>
                  <a:lnTo>
                    <a:pt x="109" y="186"/>
                  </a:lnTo>
                  <a:lnTo>
                    <a:pt x="105" y="186"/>
                  </a:lnTo>
                  <a:lnTo>
                    <a:pt x="95" y="182"/>
                  </a:lnTo>
                  <a:lnTo>
                    <a:pt x="86" y="177"/>
                  </a:lnTo>
                  <a:lnTo>
                    <a:pt x="77" y="173"/>
                  </a:lnTo>
                  <a:lnTo>
                    <a:pt x="68" y="164"/>
                  </a:lnTo>
                  <a:lnTo>
                    <a:pt x="59" y="159"/>
                  </a:lnTo>
                  <a:lnTo>
                    <a:pt x="54" y="150"/>
                  </a:lnTo>
                  <a:lnTo>
                    <a:pt x="50" y="145"/>
                  </a:lnTo>
                  <a:lnTo>
                    <a:pt x="50" y="136"/>
                  </a:lnTo>
                  <a:lnTo>
                    <a:pt x="45" y="127"/>
                  </a:lnTo>
                  <a:lnTo>
                    <a:pt x="45" y="114"/>
                  </a:lnTo>
                  <a:lnTo>
                    <a:pt x="50" y="105"/>
                  </a:lnTo>
                  <a:lnTo>
                    <a:pt x="50" y="95"/>
                  </a:lnTo>
                  <a:lnTo>
                    <a:pt x="54" y="82"/>
                  </a:lnTo>
                  <a:lnTo>
                    <a:pt x="59" y="68"/>
                  </a:lnTo>
                  <a:lnTo>
                    <a:pt x="59" y="59"/>
                  </a:lnTo>
                  <a:lnTo>
                    <a:pt x="59" y="50"/>
                  </a:lnTo>
                  <a:lnTo>
                    <a:pt x="54" y="41"/>
                  </a:lnTo>
                  <a:lnTo>
                    <a:pt x="45" y="36"/>
                  </a:lnTo>
                  <a:lnTo>
                    <a:pt x="41" y="32"/>
                  </a:lnTo>
                  <a:lnTo>
                    <a:pt x="32" y="27"/>
                  </a:lnTo>
                  <a:lnTo>
                    <a:pt x="27" y="27"/>
                  </a:lnTo>
                  <a:lnTo>
                    <a:pt x="27" y="2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5" name="Freeform 57"/>
            <p:cNvSpPr>
              <a:spLocks/>
            </p:cNvSpPr>
            <p:nvPr/>
          </p:nvSpPr>
          <p:spPr bwMode="auto">
            <a:xfrm>
              <a:off x="3293" y="1407"/>
              <a:ext cx="223" cy="526"/>
            </a:xfrm>
            <a:custGeom>
              <a:avLst/>
              <a:gdLst/>
              <a:ahLst/>
              <a:cxnLst>
                <a:cxn ang="0">
                  <a:pos x="78" y="5"/>
                </a:cxn>
                <a:cxn ang="0">
                  <a:pos x="96" y="18"/>
                </a:cxn>
                <a:cxn ang="0">
                  <a:pos x="123" y="27"/>
                </a:cxn>
                <a:cxn ang="0">
                  <a:pos x="114" y="46"/>
                </a:cxn>
                <a:cxn ang="0">
                  <a:pos x="101" y="77"/>
                </a:cxn>
                <a:cxn ang="0">
                  <a:pos x="82" y="91"/>
                </a:cxn>
                <a:cxn ang="0">
                  <a:pos x="96" y="41"/>
                </a:cxn>
                <a:cxn ang="0">
                  <a:pos x="64" y="32"/>
                </a:cxn>
                <a:cxn ang="0">
                  <a:pos x="41" y="55"/>
                </a:cxn>
                <a:cxn ang="0">
                  <a:pos x="23" y="100"/>
                </a:cxn>
                <a:cxn ang="0">
                  <a:pos x="55" y="109"/>
                </a:cxn>
                <a:cxn ang="0">
                  <a:pos x="123" y="136"/>
                </a:cxn>
                <a:cxn ang="0">
                  <a:pos x="160" y="168"/>
                </a:cxn>
                <a:cxn ang="0">
                  <a:pos x="164" y="177"/>
                </a:cxn>
                <a:cxn ang="0">
                  <a:pos x="164" y="204"/>
                </a:cxn>
                <a:cxn ang="0">
                  <a:pos x="155" y="245"/>
                </a:cxn>
                <a:cxn ang="0">
                  <a:pos x="137" y="309"/>
                </a:cxn>
                <a:cxn ang="0">
                  <a:pos x="132" y="345"/>
                </a:cxn>
                <a:cxn ang="0">
                  <a:pos x="128" y="350"/>
                </a:cxn>
                <a:cxn ang="0">
                  <a:pos x="132" y="368"/>
                </a:cxn>
                <a:cxn ang="0">
                  <a:pos x="151" y="395"/>
                </a:cxn>
                <a:cxn ang="0">
                  <a:pos x="187" y="445"/>
                </a:cxn>
                <a:cxn ang="0">
                  <a:pos x="219" y="481"/>
                </a:cxn>
                <a:cxn ang="0">
                  <a:pos x="201" y="477"/>
                </a:cxn>
                <a:cxn ang="0">
                  <a:pos x="173" y="445"/>
                </a:cxn>
                <a:cxn ang="0">
                  <a:pos x="132" y="390"/>
                </a:cxn>
                <a:cxn ang="0">
                  <a:pos x="114" y="372"/>
                </a:cxn>
                <a:cxn ang="0">
                  <a:pos x="110" y="354"/>
                </a:cxn>
                <a:cxn ang="0">
                  <a:pos x="105" y="336"/>
                </a:cxn>
                <a:cxn ang="0">
                  <a:pos x="114" y="304"/>
                </a:cxn>
                <a:cxn ang="0">
                  <a:pos x="132" y="241"/>
                </a:cxn>
                <a:cxn ang="0">
                  <a:pos x="142" y="204"/>
                </a:cxn>
                <a:cxn ang="0">
                  <a:pos x="142" y="195"/>
                </a:cxn>
                <a:cxn ang="0">
                  <a:pos x="137" y="173"/>
                </a:cxn>
                <a:cxn ang="0">
                  <a:pos x="114" y="159"/>
                </a:cxn>
                <a:cxn ang="0">
                  <a:pos x="91" y="150"/>
                </a:cxn>
                <a:cxn ang="0">
                  <a:pos x="50" y="145"/>
                </a:cxn>
                <a:cxn ang="0">
                  <a:pos x="28" y="136"/>
                </a:cxn>
                <a:cxn ang="0">
                  <a:pos x="5" y="105"/>
                </a:cxn>
                <a:cxn ang="0">
                  <a:pos x="14" y="55"/>
                </a:cxn>
                <a:cxn ang="0">
                  <a:pos x="50" y="18"/>
                </a:cxn>
                <a:cxn ang="0">
                  <a:pos x="69" y="0"/>
                </a:cxn>
              </a:cxnLst>
              <a:rect l="0" t="0" r="r" b="b"/>
              <a:pathLst>
                <a:path w="223" h="527">
                  <a:moveTo>
                    <a:pt x="69" y="0"/>
                  </a:moveTo>
                  <a:lnTo>
                    <a:pt x="73" y="0"/>
                  </a:lnTo>
                  <a:lnTo>
                    <a:pt x="78" y="5"/>
                  </a:lnTo>
                  <a:lnTo>
                    <a:pt x="82" y="9"/>
                  </a:lnTo>
                  <a:lnTo>
                    <a:pt x="87" y="14"/>
                  </a:lnTo>
                  <a:lnTo>
                    <a:pt x="96" y="18"/>
                  </a:lnTo>
                  <a:lnTo>
                    <a:pt x="105" y="23"/>
                  </a:lnTo>
                  <a:lnTo>
                    <a:pt x="114" y="27"/>
                  </a:lnTo>
                  <a:lnTo>
                    <a:pt x="123" y="27"/>
                  </a:lnTo>
                  <a:lnTo>
                    <a:pt x="123" y="32"/>
                  </a:lnTo>
                  <a:lnTo>
                    <a:pt x="119" y="36"/>
                  </a:lnTo>
                  <a:lnTo>
                    <a:pt x="114" y="46"/>
                  </a:lnTo>
                  <a:lnTo>
                    <a:pt x="110" y="55"/>
                  </a:lnTo>
                  <a:lnTo>
                    <a:pt x="105" y="64"/>
                  </a:lnTo>
                  <a:lnTo>
                    <a:pt x="101" y="77"/>
                  </a:lnTo>
                  <a:lnTo>
                    <a:pt x="101" y="86"/>
                  </a:lnTo>
                  <a:lnTo>
                    <a:pt x="101" y="95"/>
                  </a:lnTo>
                  <a:lnTo>
                    <a:pt x="82" y="91"/>
                  </a:lnTo>
                  <a:lnTo>
                    <a:pt x="87" y="77"/>
                  </a:lnTo>
                  <a:lnTo>
                    <a:pt x="73" y="73"/>
                  </a:lnTo>
                  <a:lnTo>
                    <a:pt x="96" y="41"/>
                  </a:lnTo>
                  <a:lnTo>
                    <a:pt x="73" y="27"/>
                  </a:lnTo>
                  <a:lnTo>
                    <a:pt x="69" y="27"/>
                  </a:lnTo>
                  <a:lnTo>
                    <a:pt x="64" y="32"/>
                  </a:lnTo>
                  <a:lnTo>
                    <a:pt x="55" y="36"/>
                  </a:lnTo>
                  <a:lnTo>
                    <a:pt x="46" y="46"/>
                  </a:lnTo>
                  <a:lnTo>
                    <a:pt x="41" y="55"/>
                  </a:lnTo>
                  <a:lnTo>
                    <a:pt x="32" y="68"/>
                  </a:lnTo>
                  <a:lnTo>
                    <a:pt x="28" y="82"/>
                  </a:lnTo>
                  <a:lnTo>
                    <a:pt x="23" y="100"/>
                  </a:lnTo>
                  <a:lnTo>
                    <a:pt x="28" y="100"/>
                  </a:lnTo>
                  <a:lnTo>
                    <a:pt x="41" y="105"/>
                  </a:lnTo>
                  <a:lnTo>
                    <a:pt x="55" y="109"/>
                  </a:lnTo>
                  <a:lnTo>
                    <a:pt x="78" y="118"/>
                  </a:lnTo>
                  <a:lnTo>
                    <a:pt x="101" y="127"/>
                  </a:lnTo>
                  <a:lnTo>
                    <a:pt x="123" y="136"/>
                  </a:lnTo>
                  <a:lnTo>
                    <a:pt x="142" y="150"/>
                  </a:lnTo>
                  <a:lnTo>
                    <a:pt x="160" y="164"/>
                  </a:lnTo>
                  <a:lnTo>
                    <a:pt x="160" y="168"/>
                  </a:lnTo>
                  <a:lnTo>
                    <a:pt x="160" y="168"/>
                  </a:lnTo>
                  <a:lnTo>
                    <a:pt x="164" y="173"/>
                  </a:lnTo>
                  <a:lnTo>
                    <a:pt x="164" y="177"/>
                  </a:lnTo>
                  <a:lnTo>
                    <a:pt x="169" y="186"/>
                  </a:lnTo>
                  <a:lnTo>
                    <a:pt x="169" y="195"/>
                  </a:lnTo>
                  <a:lnTo>
                    <a:pt x="164" y="204"/>
                  </a:lnTo>
                  <a:lnTo>
                    <a:pt x="164" y="213"/>
                  </a:lnTo>
                  <a:lnTo>
                    <a:pt x="160" y="227"/>
                  </a:lnTo>
                  <a:lnTo>
                    <a:pt x="155" y="245"/>
                  </a:lnTo>
                  <a:lnTo>
                    <a:pt x="146" y="268"/>
                  </a:lnTo>
                  <a:lnTo>
                    <a:pt x="142" y="291"/>
                  </a:lnTo>
                  <a:lnTo>
                    <a:pt x="137" y="309"/>
                  </a:lnTo>
                  <a:lnTo>
                    <a:pt x="132" y="327"/>
                  </a:lnTo>
                  <a:lnTo>
                    <a:pt x="132" y="341"/>
                  </a:lnTo>
                  <a:lnTo>
                    <a:pt x="132" y="345"/>
                  </a:lnTo>
                  <a:lnTo>
                    <a:pt x="128" y="345"/>
                  </a:lnTo>
                  <a:lnTo>
                    <a:pt x="128" y="350"/>
                  </a:lnTo>
                  <a:lnTo>
                    <a:pt x="128" y="350"/>
                  </a:lnTo>
                  <a:lnTo>
                    <a:pt x="128" y="359"/>
                  </a:lnTo>
                  <a:lnTo>
                    <a:pt x="128" y="363"/>
                  </a:lnTo>
                  <a:lnTo>
                    <a:pt x="132" y="368"/>
                  </a:lnTo>
                  <a:lnTo>
                    <a:pt x="137" y="377"/>
                  </a:lnTo>
                  <a:lnTo>
                    <a:pt x="142" y="386"/>
                  </a:lnTo>
                  <a:lnTo>
                    <a:pt x="151" y="395"/>
                  </a:lnTo>
                  <a:lnTo>
                    <a:pt x="164" y="413"/>
                  </a:lnTo>
                  <a:lnTo>
                    <a:pt x="178" y="427"/>
                  </a:lnTo>
                  <a:lnTo>
                    <a:pt x="187" y="445"/>
                  </a:lnTo>
                  <a:lnTo>
                    <a:pt x="201" y="459"/>
                  </a:lnTo>
                  <a:lnTo>
                    <a:pt x="210" y="472"/>
                  </a:lnTo>
                  <a:lnTo>
                    <a:pt x="219" y="481"/>
                  </a:lnTo>
                  <a:lnTo>
                    <a:pt x="223" y="486"/>
                  </a:lnTo>
                  <a:lnTo>
                    <a:pt x="210" y="527"/>
                  </a:lnTo>
                  <a:lnTo>
                    <a:pt x="201" y="477"/>
                  </a:lnTo>
                  <a:lnTo>
                    <a:pt x="196" y="472"/>
                  </a:lnTo>
                  <a:lnTo>
                    <a:pt x="187" y="459"/>
                  </a:lnTo>
                  <a:lnTo>
                    <a:pt x="173" y="445"/>
                  </a:lnTo>
                  <a:lnTo>
                    <a:pt x="160" y="427"/>
                  </a:lnTo>
                  <a:lnTo>
                    <a:pt x="146" y="409"/>
                  </a:lnTo>
                  <a:lnTo>
                    <a:pt x="132" y="390"/>
                  </a:lnTo>
                  <a:lnTo>
                    <a:pt x="119" y="377"/>
                  </a:lnTo>
                  <a:lnTo>
                    <a:pt x="114" y="372"/>
                  </a:lnTo>
                  <a:lnTo>
                    <a:pt x="114" y="372"/>
                  </a:lnTo>
                  <a:lnTo>
                    <a:pt x="110" y="368"/>
                  </a:lnTo>
                  <a:lnTo>
                    <a:pt x="110" y="363"/>
                  </a:lnTo>
                  <a:lnTo>
                    <a:pt x="110" y="354"/>
                  </a:lnTo>
                  <a:lnTo>
                    <a:pt x="105" y="350"/>
                  </a:lnTo>
                  <a:lnTo>
                    <a:pt x="105" y="341"/>
                  </a:lnTo>
                  <a:lnTo>
                    <a:pt x="105" y="336"/>
                  </a:lnTo>
                  <a:lnTo>
                    <a:pt x="110" y="331"/>
                  </a:lnTo>
                  <a:lnTo>
                    <a:pt x="110" y="322"/>
                  </a:lnTo>
                  <a:lnTo>
                    <a:pt x="114" y="304"/>
                  </a:lnTo>
                  <a:lnTo>
                    <a:pt x="123" y="286"/>
                  </a:lnTo>
                  <a:lnTo>
                    <a:pt x="128" y="263"/>
                  </a:lnTo>
                  <a:lnTo>
                    <a:pt x="132" y="241"/>
                  </a:lnTo>
                  <a:lnTo>
                    <a:pt x="137" y="223"/>
                  </a:lnTo>
                  <a:lnTo>
                    <a:pt x="142" y="209"/>
                  </a:lnTo>
                  <a:lnTo>
                    <a:pt x="142" y="204"/>
                  </a:lnTo>
                  <a:lnTo>
                    <a:pt x="142" y="204"/>
                  </a:lnTo>
                  <a:lnTo>
                    <a:pt x="142" y="200"/>
                  </a:lnTo>
                  <a:lnTo>
                    <a:pt x="142" y="195"/>
                  </a:lnTo>
                  <a:lnTo>
                    <a:pt x="142" y="186"/>
                  </a:lnTo>
                  <a:lnTo>
                    <a:pt x="142" y="177"/>
                  </a:lnTo>
                  <a:lnTo>
                    <a:pt x="137" y="173"/>
                  </a:lnTo>
                  <a:lnTo>
                    <a:pt x="128" y="168"/>
                  </a:lnTo>
                  <a:lnTo>
                    <a:pt x="119" y="164"/>
                  </a:lnTo>
                  <a:lnTo>
                    <a:pt x="114" y="159"/>
                  </a:lnTo>
                  <a:lnTo>
                    <a:pt x="110" y="159"/>
                  </a:lnTo>
                  <a:lnTo>
                    <a:pt x="101" y="154"/>
                  </a:lnTo>
                  <a:lnTo>
                    <a:pt x="91" y="150"/>
                  </a:lnTo>
                  <a:lnTo>
                    <a:pt x="78" y="145"/>
                  </a:lnTo>
                  <a:lnTo>
                    <a:pt x="64" y="145"/>
                  </a:lnTo>
                  <a:lnTo>
                    <a:pt x="50" y="145"/>
                  </a:lnTo>
                  <a:lnTo>
                    <a:pt x="37" y="145"/>
                  </a:lnTo>
                  <a:lnTo>
                    <a:pt x="32" y="141"/>
                  </a:lnTo>
                  <a:lnTo>
                    <a:pt x="28" y="136"/>
                  </a:lnTo>
                  <a:lnTo>
                    <a:pt x="19" y="132"/>
                  </a:lnTo>
                  <a:lnTo>
                    <a:pt x="10" y="118"/>
                  </a:lnTo>
                  <a:lnTo>
                    <a:pt x="5" y="105"/>
                  </a:lnTo>
                  <a:lnTo>
                    <a:pt x="0" y="91"/>
                  </a:lnTo>
                  <a:lnTo>
                    <a:pt x="5" y="73"/>
                  </a:lnTo>
                  <a:lnTo>
                    <a:pt x="14" y="55"/>
                  </a:lnTo>
                  <a:lnTo>
                    <a:pt x="28" y="41"/>
                  </a:lnTo>
                  <a:lnTo>
                    <a:pt x="41" y="27"/>
                  </a:lnTo>
                  <a:lnTo>
                    <a:pt x="50" y="18"/>
                  </a:lnTo>
                  <a:lnTo>
                    <a:pt x="55" y="9"/>
                  </a:lnTo>
                  <a:lnTo>
                    <a:pt x="64" y="5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6" name="Freeform 58"/>
            <p:cNvSpPr>
              <a:spLocks/>
            </p:cNvSpPr>
            <p:nvPr/>
          </p:nvSpPr>
          <p:spPr bwMode="auto">
            <a:xfrm>
              <a:off x="3271" y="1339"/>
              <a:ext cx="77" cy="151"/>
            </a:xfrm>
            <a:custGeom>
              <a:avLst/>
              <a:gdLst/>
              <a:ahLst/>
              <a:cxnLst>
                <a:cxn ang="0">
                  <a:pos x="45" y="27"/>
                </a:cxn>
                <a:cxn ang="0">
                  <a:pos x="22" y="41"/>
                </a:cxn>
                <a:cxn ang="0">
                  <a:pos x="22" y="41"/>
                </a:cxn>
                <a:cxn ang="0">
                  <a:pos x="22" y="41"/>
                </a:cxn>
                <a:cxn ang="0">
                  <a:pos x="18" y="45"/>
                </a:cxn>
                <a:cxn ang="0">
                  <a:pos x="13" y="45"/>
                </a:cxn>
                <a:cxn ang="0">
                  <a:pos x="9" y="41"/>
                </a:cxn>
                <a:cxn ang="0">
                  <a:pos x="4" y="41"/>
                </a:cxn>
                <a:cxn ang="0">
                  <a:pos x="0" y="32"/>
                </a:cxn>
                <a:cxn ang="0">
                  <a:pos x="4" y="23"/>
                </a:cxn>
                <a:cxn ang="0">
                  <a:pos x="4" y="14"/>
                </a:cxn>
                <a:cxn ang="0">
                  <a:pos x="9" y="9"/>
                </a:cxn>
                <a:cxn ang="0">
                  <a:pos x="13" y="5"/>
                </a:cxn>
                <a:cxn ang="0">
                  <a:pos x="13" y="0"/>
                </a:cxn>
                <a:cxn ang="0">
                  <a:pos x="18" y="0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50" y="0"/>
                </a:cxn>
                <a:cxn ang="0">
                  <a:pos x="54" y="0"/>
                </a:cxn>
                <a:cxn ang="0">
                  <a:pos x="59" y="5"/>
                </a:cxn>
                <a:cxn ang="0">
                  <a:pos x="63" y="9"/>
                </a:cxn>
                <a:cxn ang="0">
                  <a:pos x="68" y="18"/>
                </a:cxn>
                <a:cxn ang="0">
                  <a:pos x="77" y="23"/>
                </a:cxn>
                <a:cxn ang="0">
                  <a:pos x="82" y="32"/>
                </a:cxn>
                <a:cxn ang="0">
                  <a:pos x="82" y="41"/>
                </a:cxn>
                <a:cxn ang="0">
                  <a:pos x="82" y="45"/>
                </a:cxn>
                <a:cxn ang="0">
                  <a:pos x="59" y="73"/>
                </a:cxn>
                <a:cxn ang="0">
                  <a:pos x="59" y="77"/>
                </a:cxn>
                <a:cxn ang="0">
                  <a:pos x="54" y="82"/>
                </a:cxn>
                <a:cxn ang="0">
                  <a:pos x="50" y="91"/>
                </a:cxn>
                <a:cxn ang="0">
                  <a:pos x="41" y="100"/>
                </a:cxn>
                <a:cxn ang="0">
                  <a:pos x="32" y="109"/>
                </a:cxn>
                <a:cxn ang="0">
                  <a:pos x="27" y="123"/>
                </a:cxn>
                <a:cxn ang="0">
                  <a:pos x="22" y="132"/>
                </a:cxn>
                <a:cxn ang="0">
                  <a:pos x="18" y="141"/>
                </a:cxn>
                <a:cxn ang="0">
                  <a:pos x="4" y="150"/>
                </a:cxn>
                <a:cxn ang="0">
                  <a:pos x="4" y="145"/>
                </a:cxn>
                <a:cxn ang="0">
                  <a:pos x="9" y="141"/>
                </a:cxn>
                <a:cxn ang="0">
                  <a:pos x="9" y="127"/>
                </a:cxn>
                <a:cxn ang="0">
                  <a:pos x="13" y="114"/>
                </a:cxn>
                <a:cxn ang="0">
                  <a:pos x="22" y="100"/>
                </a:cxn>
                <a:cxn ang="0">
                  <a:pos x="32" y="86"/>
                </a:cxn>
                <a:cxn ang="0">
                  <a:pos x="41" y="68"/>
                </a:cxn>
                <a:cxn ang="0">
                  <a:pos x="59" y="55"/>
                </a:cxn>
                <a:cxn ang="0">
                  <a:pos x="45" y="27"/>
                </a:cxn>
              </a:cxnLst>
              <a:rect l="0" t="0" r="r" b="b"/>
              <a:pathLst>
                <a:path w="82" h="150">
                  <a:moveTo>
                    <a:pt x="45" y="27"/>
                  </a:moveTo>
                  <a:lnTo>
                    <a:pt x="22" y="41"/>
                  </a:lnTo>
                  <a:lnTo>
                    <a:pt x="22" y="41"/>
                  </a:lnTo>
                  <a:lnTo>
                    <a:pt x="22" y="41"/>
                  </a:lnTo>
                  <a:lnTo>
                    <a:pt x="18" y="45"/>
                  </a:lnTo>
                  <a:lnTo>
                    <a:pt x="13" y="45"/>
                  </a:lnTo>
                  <a:lnTo>
                    <a:pt x="9" y="41"/>
                  </a:lnTo>
                  <a:lnTo>
                    <a:pt x="4" y="41"/>
                  </a:lnTo>
                  <a:lnTo>
                    <a:pt x="0" y="32"/>
                  </a:lnTo>
                  <a:lnTo>
                    <a:pt x="4" y="23"/>
                  </a:lnTo>
                  <a:lnTo>
                    <a:pt x="4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9" y="5"/>
                  </a:lnTo>
                  <a:lnTo>
                    <a:pt x="63" y="9"/>
                  </a:lnTo>
                  <a:lnTo>
                    <a:pt x="68" y="18"/>
                  </a:lnTo>
                  <a:lnTo>
                    <a:pt x="77" y="23"/>
                  </a:lnTo>
                  <a:lnTo>
                    <a:pt x="82" y="32"/>
                  </a:lnTo>
                  <a:lnTo>
                    <a:pt x="82" y="41"/>
                  </a:lnTo>
                  <a:lnTo>
                    <a:pt x="82" y="45"/>
                  </a:lnTo>
                  <a:lnTo>
                    <a:pt x="59" y="73"/>
                  </a:lnTo>
                  <a:lnTo>
                    <a:pt x="59" y="77"/>
                  </a:lnTo>
                  <a:lnTo>
                    <a:pt x="54" y="82"/>
                  </a:lnTo>
                  <a:lnTo>
                    <a:pt x="50" y="91"/>
                  </a:lnTo>
                  <a:lnTo>
                    <a:pt x="41" y="100"/>
                  </a:lnTo>
                  <a:lnTo>
                    <a:pt x="32" y="109"/>
                  </a:lnTo>
                  <a:lnTo>
                    <a:pt x="27" y="123"/>
                  </a:lnTo>
                  <a:lnTo>
                    <a:pt x="22" y="132"/>
                  </a:lnTo>
                  <a:lnTo>
                    <a:pt x="18" y="141"/>
                  </a:lnTo>
                  <a:lnTo>
                    <a:pt x="4" y="150"/>
                  </a:lnTo>
                  <a:lnTo>
                    <a:pt x="4" y="145"/>
                  </a:lnTo>
                  <a:lnTo>
                    <a:pt x="9" y="141"/>
                  </a:lnTo>
                  <a:lnTo>
                    <a:pt x="9" y="127"/>
                  </a:lnTo>
                  <a:lnTo>
                    <a:pt x="13" y="114"/>
                  </a:lnTo>
                  <a:lnTo>
                    <a:pt x="22" y="100"/>
                  </a:lnTo>
                  <a:lnTo>
                    <a:pt x="32" y="86"/>
                  </a:lnTo>
                  <a:lnTo>
                    <a:pt x="41" y="68"/>
                  </a:lnTo>
                  <a:lnTo>
                    <a:pt x="59" y="55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7" name="Freeform 59"/>
            <p:cNvSpPr>
              <a:spLocks/>
            </p:cNvSpPr>
            <p:nvPr/>
          </p:nvSpPr>
          <p:spPr bwMode="auto">
            <a:xfrm>
              <a:off x="3252" y="1412"/>
              <a:ext cx="151" cy="19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1" y="9"/>
                </a:cxn>
                <a:cxn ang="0">
                  <a:pos x="41" y="13"/>
                </a:cxn>
                <a:cxn ang="0">
                  <a:pos x="37" y="18"/>
                </a:cxn>
                <a:cxn ang="0">
                  <a:pos x="32" y="22"/>
                </a:cxn>
                <a:cxn ang="0">
                  <a:pos x="28" y="31"/>
                </a:cxn>
                <a:cxn ang="0">
                  <a:pos x="23" y="41"/>
                </a:cxn>
                <a:cxn ang="0">
                  <a:pos x="19" y="54"/>
                </a:cxn>
                <a:cxn ang="0">
                  <a:pos x="19" y="68"/>
                </a:cxn>
                <a:cxn ang="0">
                  <a:pos x="14" y="81"/>
                </a:cxn>
                <a:cxn ang="0">
                  <a:pos x="37" y="90"/>
                </a:cxn>
                <a:cxn ang="0">
                  <a:pos x="37" y="95"/>
                </a:cxn>
                <a:cxn ang="0">
                  <a:pos x="37" y="100"/>
                </a:cxn>
                <a:cxn ang="0">
                  <a:pos x="37" y="109"/>
                </a:cxn>
                <a:cxn ang="0">
                  <a:pos x="41" y="118"/>
                </a:cxn>
                <a:cxn ang="0">
                  <a:pos x="46" y="131"/>
                </a:cxn>
                <a:cxn ang="0">
                  <a:pos x="55" y="140"/>
                </a:cxn>
                <a:cxn ang="0">
                  <a:pos x="64" y="145"/>
                </a:cxn>
                <a:cxn ang="0">
                  <a:pos x="82" y="149"/>
                </a:cxn>
                <a:cxn ang="0">
                  <a:pos x="101" y="149"/>
                </a:cxn>
                <a:cxn ang="0">
                  <a:pos x="114" y="154"/>
                </a:cxn>
                <a:cxn ang="0">
                  <a:pos x="123" y="154"/>
                </a:cxn>
                <a:cxn ang="0">
                  <a:pos x="132" y="154"/>
                </a:cxn>
                <a:cxn ang="0">
                  <a:pos x="142" y="159"/>
                </a:cxn>
                <a:cxn ang="0">
                  <a:pos x="146" y="163"/>
                </a:cxn>
                <a:cxn ang="0">
                  <a:pos x="151" y="172"/>
                </a:cxn>
                <a:cxn ang="0">
                  <a:pos x="151" y="186"/>
                </a:cxn>
                <a:cxn ang="0">
                  <a:pos x="146" y="190"/>
                </a:cxn>
                <a:cxn ang="0">
                  <a:pos x="114" y="168"/>
                </a:cxn>
                <a:cxn ang="0">
                  <a:pos x="110" y="172"/>
                </a:cxn>
                <a:cxn ang="0">
                  <a:pos x="101" y="172"/>
                </a:cxn>
                <a:cxn ang="0">
                  <a:pos x="82" y="172"/>
                </a:cxn>
                <a:cxn ang="0">
                  <a:pos x="69" y="168"/>
                </a:cxn>
                <a:cxn ang="0">
                  <a:pos x="51" y="159"/>
                </a:cxn>
                <a:cxn ang="0">
                  <a:pos x="32" y="149"/>
                </a:cxn>
                <a:cxn ang="0">
                  <a:pos x="19" y="127"/>
                </a:cxn>
                <a:cxn ang="0">
                  <a:pos x="5" y="100"/>
                </a:cxn>
                <a:cxn ang="0">
                  <a:pos x="5" y="95"/>
                </a:cxn>
                <a:cxn ang="0">
                  <a:pos x="5" y="86"/>
                </a:cxn>
                <a:cxn ang="0">
                  <a:pos x="0" y="72"/>
                </a:cxn>
                <a:cxn ang="0">
                  <a:pos x="0" y="59"/>
                </a:cxn>
                <a:cxn ang="0">
                  <a:pos x="0" y="41"/>
                </a:cxn>
                <a:cxn ang="0">
                  <a:pos x="10" y="22"/>
                </a:cxn>
                <a:cxn ang="0">
                  <a:pos x="14" y="9"/>
                </a:cxn>
                <a:cxn ang="0">
                  <a:pos x="32" y="0"/>
                </a:cxn>
              </a:cxnLst>
              <a:rect l="0" t="0" r="r" b="b"/>
              <a:pathLst>
                <a:path w="151" h="190">
                  <a:moveTo>
                    <a:pt x="32" y="0"/>
                  </a:moveTo>
                  <a:lnTo>
                    <a:pt x="41" y="9"/>
                  </a:lnTo>
                  <a:lnTo>
                    <a:pt x="41" y="13"/>
                  </a:lnTo>
                  <a:lnTo>
                    <a:pt x="37" y="18"/>
                  </a:lnTo>
                  <a:lnTo>
                    <a:pt x="32" y="22"/>
                  </a:lnTo>
                  <a:lnTo>
                    <a:pt x="28" y="31"/>
                  </a:lnTo>
                  <a:lnTo>
                    <a:pt x="23" y="41"/>
                  </a:lnTo>
                  <a:lnTo>
                    <a:pt x="19" y="54"/>
                  </a:lnTo>
                  <a:lnTo>
                    <a:pt x="19" y="68"/>
                  </a:lnTo>
                  <a:lnTo>
                    <a:pt x="14" y="81"/>
                  </a:lnTo>
                  <a:lnTo>
                    <a:pt x="37" y="90"/>
                  </a:lnTo>
                  <a:lnTo>
                    <a:pt x="37" y="95"/>
                  </a:lnTo>
                  <a:lnTo>
                    <a:pt x="37" y="100"/>
                  </a:lnTo>
                  <a:lnTo>
                    <a:pt x="37" y="109"/>
                  </a:lnTo>
                  <a:lnTo>
                    <a:pt x="41" y="118"/>
                  </a:lnTo>
                  <a:lnTo>
                    <a:pt x="46" y="131"/>
                  </a:lnTo>
                  <a:lnTo>
                    <a:pt x="55" y="140"/>
                  </a:lnTo>
                  <a:lnTo>
                    <a:pt x="64" y="145"/>
                  </a:lnTo>
                  <a:lnTo>
                    <a:pt x="82" y="149"/>
                  </a:lnTo>
                  <a:lnTo>
                    <a:pt x="101" y="149"/>
                  </a:lnTo>
                  <a:lnTo>
                    <a:pt x="114" y="154"/>
                  </a:lnTo>
                  <a:lnTo>
                    <a:pt x="123" y="154"/>
                  </a:lnTo>
                  <a:lnTo>
                    <a:pt x="132" y="154"/>
                  </a:lnTo>
                  <a:lnTo>
                    <a:pt x="142" y="159"/>
                  </a:lnTo>
                  <a:lnTo>
                    <a:pt x="146" y="163"/>
                  </a:lnTo>
                  <a:lnTo>
                    <a:pt x="151" y="172"/>
                  </a:lnTo>
                  <a:lnTo>
                    <a:pt x="151" y="186"/>
                  </a:lnTo>
                  <a:lnTo>
                    <a:pt x="146" y="190"/>
                  </a:lnTo>
                  <a:lnTo>
                    <a:pt x="114" y="168"/>
                  </a:lnTo>
                  <a:lnTo>
                    <a:pt x="110" y="172"/>
                  </a:lnTo>
                  <a:lnTo>
                    <a:pt x="101" y="172"/>
                  </a:lnTo>
                  <a:lnTo>
                    <a:pt x="82" y="172"/>
                  </a:lnTo>
                  <a:lnTo>
                    <a:pt x="69" y="168"/>
                  </a:lnTo>
                  <a:lnTo>
                    <a:pt x="51" y="159"/>
                  </a:lnTo>
                  <a:lnTo>
                    <a:pt x="32" y="149"/>
                  </a:lnTo>
                  <a:lnTo>
                    <a:pt x="19" y="127"/>
                  </a:lnTo>
                  <a:lnTo>
                    <a:pt x="5" y="100"/>
                  </a:lnTo>
                  <a:lnTo>
                    <a:pt x="5" y="95"/>
                  </a:lnTo>
                  <a:lnTo>
                    <a:pt x="5" y="86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1"/>
                  </a:lnTo>
                  <a:lnTo>
                    <a:pt x="10" y="22"/>
                  </a:lnTo>
                  <a:lnTo>
                    <a:pt x="14" y="9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8" name="Freeform 60"/>
            <p:cNvSpPr>
              <a:spLocks/>
            </p:cNvSpPr>
            <p:nvPr/>
          </p:nvSpPr>
          <p:spPr bwMode="auto">
            <a:xfrm>
              <a:off x="3471" y="1543"/>
              <a:ext cx="709" cy="740"/>
            </a:xfrm>
            <a:custGeom>
              <a:avLst/>
              <a:gdLst/>
              <a:ahLst/>
              <a:cxnLst>
                <a:cxn ang="0">
                  <a:pos x="14" y="264"/>
                </a:cxn>
                <a:cxn ang="0">
                  <a:pos x="18" y="232"/>
                </a:cxn>
                <a:cxn ang="0">
                  <a:pos x="32" y="186"/>
                </a:cxn>
                <a:cxn ang="0">
                  <a:pos x="55" y="141"/>
                </a:cxn>
                <a:cxn ang="0">
                  <a:pos x="82" y="118"/>
                </a:cxn>
                <a:cxn ang="0">
                  <a:pos x="127" y="73"/>
                </a:cxn>
                <a:cxn ang="0">
                  <a:pos x="196" y="32"/>
                </a:cxn>
                <a:cxn ang="0">
                  <a:pos x="264" y="9"/>
                </a:cxn>
                <a:cxn ang="0">
                  <a:pos x="346" y="0"/>
                </a:cxn>
                <a:cxn ang="0">
                  <a:pos x="442" y="5"/>
                </a:cxn>
                <a:cxn ang="0">
                  <a:pos x="505" y="32"/>
                </a:cxn>
                <a:cxn ang="0">
                  <a:pos x="519" y="32"/>
                </a:cxn>
                <a:cxn ang="0">
                  <a:pos x="542" y="37"/>
                </a:cxn>
                <a:cxn ang="0">
                  <a:pos x="574" y="55"/>
                </a:cxn>
                <a:cxn ang="0">
                  <a:pos x="596" y="82"/>
                </a:cxn>
                <a:cxn ang="0">
                  <a:pos x="619" y="132"/>
                </a:cxn>
                <a:cxn ang="0">
                  <a:pos x="646" y="132"/>
                </a:cxn>
                <a:cxn ang="0">
                  <a:pos x="665" y="150"/>
                </a:cxn>
                <a:cxn ang="0">
                  <a:pos x="692" y="182"/>
                </a:cxn>
                <a:cxn ang="0">
                  <a:pos x="697" y="227"/>
                </a:cxn>
                <a:cxn ang="0">
                  <a:pos x="687" y="259"/>
                </a:cxn>
                <a:cxn ang="0">
                  <a:pos x="697" y="291"/>
                </a:cxn>
                <a:cxn ang="0">
                  <a:pos x="706" y="345"/>
                </a:cxn>
                <a:cxn ang="0">
                  <a:pos x="701" y="404"/>
                </a:cxn>
                <a:cxn ang="0">
                  <a:pos x="692" y="436"/>
                </a:cxn>
                <a:cxn ang="0">
                  <a:pos x="701" y="468"/>
                </a:cxn>
                <a:cxn ang="0">
                  <a:pos x="697" y="513"/>
                </a:cxn>
                <a:cxn ang="0">
                  <a:pos x="678" y="549"/>
                </a:cxn>
                <a:cxn ang="0">
                  <a:pos x="656" y="572"/>
                </a:cxn>
                <a:cxn ang="0">
                  <a:pos x="637" y="586"/>
                </a:cxn>
                <a:cxn ang="0">
                  <a:pos x="628" y="613"/>
                </a:cxn>
                <a:cxn ang="0">
                  <a:pos x="601" y="645"/>
                </a:cxn>
                <a:cxn ang="0">
                  <a:pos x="551" y="658"/>
                </a:cxn>
                <a:cxn ang="0">
                  <a:pos x="514" y="658"/>
                </a:cxn>
                <a:cxn ang="0">
                  <a:pos x="501" y="676"/>
                </a:cxn>
                <a:cxn ang="0">
                  <a:pos x="478" y="704"/>
                </a:cxn>
                <a:cxn ang="0">
                  <a:pos x="446" y="731"/>
                </a:cxn>
                <a:cxn ang="0">
                  <a:pos x="401" y="708"/>
                </a:cxn>
                <a:cxn ang="0">
                  <a:pos x="392" y="713"/>
                </a:cxn>
                <a:cxn ang="0">
                  <a:pos x="373" y="713"/>
                </a:cxn>
                <a:cxn ang="0">
                  <a:pos x="346" y="708"/>
                </a:cxn>
                <a:cxn ang="0">
                  <a:pos x="328" y="690"/>
                </a:cxn>
                <a:cxn ang="0">
                  <a:pos x="187" y="640"/>
                </a:cxn>
                <a:cxn ang="0">
                  <a:pos x="159" y="640"/>
                </a:cxn>
                <a:cxn ang="0">
                  <a:pos x="27" y="490"/>
                </a:cxn>
                <a:cxn ang="0">
                  <a:pos x="18" y="481"/>
                </a:cxn>
                <a:cxn ang="0">
                  <a:pos x="5" y="454"/>
                </a:cxn>
                <a:cxn ang="0">
                  <a:pos x="0" y="409"/>
                </a:cxn>
                <a:cxn ang="0">
                  <a:pos x="18" y="350"/>
                </a:cxn>
                <a:cxn ang="0">
                  <a:pos x="18" y="341"/>
                </a:cxn>
                <a:cxn ang="0">
                  <a:pos x="18" y="313"/>
                </a:cxn>
                <a:cxn ang="0">
                  <a:pos x="18" y="286"/>
                </a:cxn>
                <a:cxn ang="0">
                  <a:pos x="14" y="268"/>
                </a:cxn>
              </a:cxnLst>
              <a:rect l="0" t="0" r="r" b="b"/>
              <a:pathLst>
                <a:path w="706" h="740">
                  <a:moveTo>
                    <a:pt x="14" y="268"/>
                  </a:moveTo>
                  <a:lnTo>
                    <a:pt x="14" y="264"/>
                  </a:lnTo>
                  <a:lnTo>
                    <a:pt x="14" y="250"/>
                  </a:lnTo>
                  <a:lnTo>
                    <a:pt x="18" y="232"/>
                  </a:lnTo>
                  <a:lnTo>
                    <a:pt x="23" y="209"/>
                  </a:lnTo>
                  <a:lnTo>
                    <a:pt x="32" y="186"/>
                  </a:lnTo>
                  <a:lnTo>
                    <a:pt x="41" y="164"/>
                  </a:lnTo>
                  <a:lnTo>
                    <a:pt x="55" y="141"/>
                  </a:lnTo>
                  <a:lnTo>
                    <a:pt x="77" y="127"/>
                  </a:lnTo>
                  <a:lnTo>
                    <a:pt x="82" y="118"/>
                  </a:lnTo>
                  <a:lnTo>
                    <a:pt x="100" y="100"/>
                  </a:lnTo>
                  <a:lnTo>
                    <a:pt x="127" y="73"/>
                  </a:lnTo>
                  <a:lnTo>
                    <a:pt x="173" y="46"/>
                  </a:lnTo>
                  <a:lnTo>
                    <a:pt x="196" y="32"/>
                  </a:lnTo>
                  <a:lnTo>
                    <a:pt x="228" y="18"/>
                  </a:lnTo>
                  <a:lnTo>
                    <a:pt x="264" y="9"/>
                  </a:lnTo>
                  <a:lnTo>
                    <a:pt x="300" y="0"/>
                  </a:lnTo>
                  <a:lnTo>
                    <a:pt x="346" y="0"/>
                  </a:lnTo>
                  <a:lnTo>
                    <a:pt x="392" y="0"/>
                  </a:lnTo>
                  <a:lnTo>
                    <a:pt x="442" y="5"/>
                  </a:lnTo>
                  <a:lnTo>
                    <a:pt x="501" y="18"/>
                  </a:lnTo>
                  <a:lnTo>
                    <a:pt x="505" y="32"/>
                  </a:lnTo>
                  <a:lnTo>
                    <a:pt x="510" y="32"/>
                  </a:lnTo>
                  <a:lnTo>
                    <a:pt x="519" y="32"/>
                  </a:lnTo>
                  <a:lnTo>
                    <a:pt x="528" y="32"/>
                  </a:lnTo>
                  <a:lnTo>
                    <a:pt x="542" y="37"/>
                  </a:lnTo>
                  <a:lnTo>
                    <a:pt x="560" y="46"/>
                  </a:lnTo>
                  <a:lnTo>
                    <a:pt x="574" y="55"/>
                  </a:lnTo>
                  <a:lnTo>
                    <a:pt x="587" y="68"/>
                  </a:lnTo>
                  <a:lnTo>
                    <a:pt x="596" y="82"/>
                  </a:lnTo>
                  <a:lnTo>
                    <a:pt x="601" y="100"/>
                  </a:lnTo>
                  <a:lnTo>
                    <a:pt x="619" y="132"/>
                  </a:lnTo>
                  <a:lnTo>
                    <a:pt x="642" y="127"/>
                  </a:lnTo>
                  <a:lnTo>
                    <a:pt x="646" y="132"/>
                  </a:lnTo>
                  <a:lnTo>
                    <a:pt x="656" y="136"/>
                  </a:lnTo>
                  <a:lnTo>
                    <a:pt x="665" y="150"/>
                  </a:lnTo>
                  <a:lnTo>
                    <a:pt x="678" y="164"/>
                  </a:lnTo>
                  <a:lnTo>
                    <a:pt x="692" y="182"/>
                  </a:lnTo>
                  <a:lnTo>
                    <a:pt x="697" y="205"/>
                  </a:lnTo>
                  <a:lnTo>
                    <a:pt x="697" y="227"/>
                  </a:lnTo>
                  <a:lnTo>
                    <a:pt x="683" y="254"/>
                  </a:lnTo>
                  <a:lnTo>
                    <a:pt x="687" y="259"/>
                  </a:lnTo>
                  <a:lnTo>
                    <a:pt x="692" y="273"/>
                  </a:lnTo>
                  <a:lnTo>
                    <a:pt x="697" y="291"/>
                  </a:lnTo>
                  <a:lnTo>
                    <a:pt x="701" y="318"/>
                  </a:lnTo>
                  <a:lnTo>
                    <a:pt x="706" y="345"/>
                  </a:lnTo>
                  <a:lnTo>
                    <a:pt x="706" y="377"/>
                  </a:lnTo>
                  <a:lnTo>
                    <a:pt x="701" y="404"/>
                  </a:lnTo>
                  <a:lnTo>
                    <a:pt x="692" y="436"/>
                  </a:lnTo>
                  <a:lnTo>
                    <a:pt x="692" y="436"/>
                  </a:lnTo>
                  <a:lnTo>
                    <a:pt x="697" y="450"/>
                  </a:lnTo>
                  <a:lnTo>
                    <a:pt x="701" y="468"/>
                  </a:lnTo>
                  <a:lnTo>
                    <a:pt x="701" y="490"/>
                  </a:lnTo>
                  <a:lnTo>
                    <a:pt x="697" y="513"/>
                  </a:lnTo>
                  <a:lnTo>
                    <a:pt x="687" y="540"/>
                  </a:lnTo>
                  <a:lnTo>
                    <a:pt x="678" y="549"/>
                  </a:lnTo>
                  <a:lnTo>
                    <a:pt x="669" y="563"/>
                  </a:lnTo>
                  <a:lnTo>
                    <a:pt x="656" y="572"/>
                  </a:lnTo>
                  <a:lnTo>
                    <a:pt x="637" y="581"/>
                  </a:lnTo>
                  <a:lnTo>
                    <a:pt x="637" y="586"/>
                  </a:lnTo>
                  <a:lnTo>
                    <a:pt x="633" y="595"/>
                  </a:lnTo>
                  <a:lnTo>
                    <a:pt x="628" y="613"/>
                  </a:lnTo>
                  <a:lnTo>
                    <a:pt x="615" y="627"/>
                  </a:lnTo>
                  <a:lnTo>
                    <a:pt x="601" y="645"/>
                  </a:lnTo>
                  <a:lnTo>
                    <a:pt x="578" y="654"/>
                  </a:lnTo>
                  <a:lnTo>
                    <a:pt x="551" y="658"/>
                  </a:lnTo>
                  <a:lnTo>
                    <a:pt x="514" y="658"/>
                  </a:lnTo>
                  <a:lnTo>
                    <a:pt x="514" y="658"/>
                  </a:lnTo>
                  <a:lnTo>
                    <a:pt x="510" y="667"/>
                  </a:lnTo>
                  <a:lnTo>
                    <a:pt x="501" y="676"/>
                  </a:lnTo>
                  <a:lnTo>
                    <a:pt x="492" y="690"/>
                  </a:lnTo>
                  <a:lnTo>
                    <a:pt x="478" y="704"/>
                  </a:lnTo>
                  <a:lnTo>
                    <a:pt x="464" y="717"/>
                  </a:lnTo>
                  <a:lnTo>
                    <a:pt x="446" y="731"/>
                  </a:lnTo>
                  <a:lnTo>
                    <a:pt x="428" y="740"/>
                  </a:lnTo>
                  <a:lnTo>
                    <a:pt x="401" y="708"/>
                  </a:lnTo>
                  <a:lnTo>
                    <a:pt x="401" y="708"/>
                  </a:lnTo>
                  <a:lnTo>
                    <a:pt x="392" y="713"/>
                  </a:lnTo>
                  <a:lnTo>
                    <a:pt x="382" y="713"/>
                  </a:lnTo>
                  <a:lnTo>
                    <a:pt x="373" y="713"/>
                  </a:lnTo>
                  <a:lnTo>
                    <a:pt x="360" y="713"/>
                  </a:lnTo>
                  <a:lnTo>
                    <a:pt x="346" y="708"/>
                  </a:lnTo>
                  <a:lnTo>
                    <a:pt x="337" y="699"/>
                  </a:lnTo>
                  <a:lnTo>
                    <a:pt x="328" y="690"/>
                  </a:lnTo>
                  <a:lnTo>
                    <a:pt x="246" y="686"/>
                  </a:lnTo>
                  <a:lnTo>
                    <a:pt x="187" y="640"/>
                  </a:lnTo>
                  <a:lnTo>
                    <a:pt x="173" y="640"/>
                  </a:lnTo>
                  <a:lnTo>
                    <a:pt x="159" y="640"/>
                  </a:lnTo>
                  <a:lnTo>
                    <a:pt x="73" y="577"/>
                  </a:lnTo>
                  <a:lnTo>
                    <a:pt x="27" y="490"/>
                  </a:lnTo>
                  <a:lnTo>
                    <a:pt x="23" y="490"/>
                  </a:lnTo>
                  <a:lnTo>
                    <a:pt x="18" y="481"/>
                  </a:lnTo>
                  <a:lnTo>
                    <a:pt x="9" y="468"/>
                  </a:lnTo>
                  <a:lnTo>
                    <a:pt x="5" y="454"/>
                  </a:lnTo>
                  <a:lnTo>
                    <a:pt x="0" y="436"/>
                  </a:lnTo>
                  <a:lnTo>
                    <a:pt x="0" y="409"/>
                  </a:lnTo>
                  <a:lnTo>
                    <a:pt x="5" y="382"/>
                  </a:lnTo>
                  <a:lnTo>
                    <a:pt x="18" y="350"/>
                  </a:lnTo>
                  <a:lnTo>
                    <a:pt x="18" y="350"/>
                  </a:lnTo>
                  <a:lnTo>
                    <a:pt x="18" y="341"/>
                  </a:lnTo>
                  <a:lnTo>
                    <a:pt x="18" y="327"/>
                  </a:lnTo>
                  <a:lnTo>
                    <a:pt x="18" y="313"/>
                  </a:lnTo>
                  <a:lnTo>
                    <a:pt x="18" y="300"/>
                  </a:lnTo>
                  <a:lnTo>
                    <a:pt x="18" y="286"/>
                  </a:lnTo>
                  <a:lnTo>
                    <a:pt x="14" y="273"/>
                  </a:lnTo>
                  <a:lnTo>
                    <a:pt x="14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49" name="Freeform 61"/>
            <p:cNvSpPr>
              <a:spLocks/>
            </p:cNvSpPr>
            <p:nvPr/>
          </p:nvSpPr>
          <p:spPr bwMode="auto">
            <a:xfrm>
              <a:off x="4186" y="1884"/>
              <a:ext cx="13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9"/>
                </a:cxn>
                <a:cxn ang="0">
                  <a:pos x="9" y="22"/>
                </a:cxn>
                <a:cxn ang="0">
                  <a:pos x="13" y="36"/>
                </a:cxn>
                <a:cxn ang="0">
                  <a:pos x="13" y="50"/>
                </a:cxn>
                <a:cxn ang="0">
                  <a:pos x="13" y="68"/>
                </a:cxn>
                <a:cxn ang="0">
                  <a:pos x="9" y="86"/>
                </a:cxn>
                <a:cxn ang="0">
                  <a:pos x="0" y="99"/>
                </a:cxn>
                <a:cxn ang="0">
                  <a:pos x="0" y="95"/>
                </a:cxn>
                <a:cxn ang="0">
                  <a:pos x="0" y="86"/>
                </a:cxn>
                <a:cxn ang="0">
                  <a:pos x="0" y="72"/>
                </a:cxn>
                <a:cxn ang="0">
                  <a:pos x="0" y="54"/>
                </a:cxn>
                <a:cxn ang="0">
                  <a:pos x="4" y="36"/>
                </a:cxn>
                <a:cxn ang="0">
                  <a:pos x="4" y="1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3" h="99">
                  <a:moveTo>
                    <a:pt x="0" y="0"/>
                  </a:moveTo>
                  <a:lnTo>
                    <a:pt x="0" y="0"/>
                  </a:lnTo>
                  <a:lnTo>
                    <a:pt x="4" y="9"/>
                  </a:lnTo>
                  <a:lnTo>
                    <a:pt x="9" y="22"/>
                  </a:lnTo>
                  <a:lnTo>
                    <a:pt x="13" y="36"/>
                  </a:lnTo>
                  <a:lnTo>
                    <a:pt x="13" y="50"/>
                  </a:lnTo>
                  <a:lnTo>
                    <a:pt x="13" y="68"/>
                  </a:lnTo>
                  <a:lnTo>
                    <a:pt x="9" y="86"/>
                  </a:lnTo>
                  <a:lnTo>
                    <a:pt x="0" y="99"/>
                  </a:lnTo>
                  <a:lnTo>
                    <a:pt x="0" y="95"/>
                  </a:lnTo>
                  <a:lnTo>
                    <a:pt x="0" y="86"/>
                  </a:lnTo>
                  <a:lnTo>
                    <a:pt x="0" y="72"/>
                  </a:lnTo>
                  <a:lnTo>
                    <a:pt x="0" y="54"/>
                  </a:lnTo>
                  <a:lnTo>
                    <a:pt x="4" y="36"/>
                  </a:lnTo>
                  <a:lnTo>
                    <a:pt x="4" y="1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0" name="Freeform 62"/>
            <p:cNvSpPr>
              <a:spLocks/>
            </p:cNvSpPr>
            <p:nvPr/>
          </p:nvSpPr>
          <p:spPr bwMode="auto">
            <a:xfrm>
              <a:off x="4181" y="1819"/>
              <a:ext cx="3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14"/>
                </a:cxn>
                <a:cxn ang="0">
                  <a:pos x="0" y="23"/>
                </a:cxn>
                <a:cxn ang="0">
                  <a:pos x="0" y="27"/>
                </a:cxn>
                <a:cxn ang="0">
                  <a:pos x="5" y="36"/>
                </a:cxn>
                <a:cxn ang="0">
                  <a:pos x="9" y="46"/>
                </a:cxn>
                <a:cxn ang="0">
                  <a:pos x="14" y="50"/>
                </a:cxn>
                <a:cxn ang="0">
                  <a:pos x="23" y="55"/>
                </a:cxn>
                <a:cxn ang="0">
                  <a:pos x="28" y="59"/>
                </a:cxn>
                <a:cxn ang="0">
                  <a:pos x="28" y="68"/>
                </a:cxn>
                <a:cxn ang="0">
                  <a:pos x="32" y="77"/>
                </a:cxn>
                <a:cxn ang="0">
                  <a:pos x="32" y="86"/>
                </a:cxn>
                <a:cxn ang="0">
                  <a:pos x="32" y="91"/>
                </a:cxn>
                <a:cxn ang="0">
                  <a:pos x="32" y="95"/>
                </a:cxn>
                <a:cxn ang="0">
                  <a:pos x="32" y="95"/>
                </a:cxn>
                <a:cxn ang="0">
                  <a:pos x="32" y="95"/>
                </a:cxn>
                <a:cxn ang="0">
                  <a:pos x="32" y="91"/>
                </a:cxn>
                <a:cxn ang="0">
                  <a:pos x="32" y="82"/>
                </a:cxn>
                <a:cxn ang="0">
                  <a:pos x="32" y="73"/>
                </a:cxn>
                <a:cxn ang="0">
                  <a:pos x="32" y="59"/>
                </a:cxn>
                <a:cxn ang="0">
                  <a:pos x="28" y="41"/>
                </a:cxn>
                <a:cxn ang="0">
                  <a:pos x="18" y="23"/>
                </a:cxn>
                <a:cxn ang="0">
                  <a:pos x="0" y="0"/>
                </a:cxn>
              </a:cxnLst>
              <a:rect l="0" t="0" r="r" b="b"/>
              <a:pathLst>
                <a:path w="32" h="95">
                  <a:moveTo>
                    <a:pt x="0" y="0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5" y="36"/>
                  </a:lnTo>
                  <a:lnTo>
                    <a:pt x="9" y="46"/>
                  </a:lnTo>
                  <a:lnTo>
                    <a:pt x="14" y="50"/>
                  </a:lnTo>
                  <a:lnTo>
                    <a:pt x="23" y="55"/>
                  </a:lnTo>
                  <a:lnTo>
                    <a:pt x="28" y="59"/>
                  </a:lnTo>
                  <a:lnTo>
                    <a:pt x="28" y="68"/>
                  </a:lnTo>
                  <a:lnTo>
                    <a:pt x="32" y="77"/>
                  </a:lnTo>
                  <a:lnTo>
                    <a:pt x="32" y="86"/>
                  </a:lnTo>
                  <a:lnTo>
                    <a:pt x="32" y="91"/>
                  </a:lnTo>
                  <a:lnTo>
                    <a:pt x="32" y="95"/>
                  </a:lnTo>
                  <a:lnTo>
                    <a:pt x="32" y="95"/>
                  </a:lnTo>
                  <a:lnTo>
                    <a:pt x="32" y="95"/>
                  </a:lnTo>
                  <a:lnTo>
                    <a:pt x="32" y="91"/>
                  </a:lnTo>
                  <a:lnTo>
                    <a:pt x="32" y="82"/>
                  </a:lnTo>
                  <a:lnTo>
                    <a:pt x="32" y="73"/>
                  </a:lnTo>
                  <a:lnTo>
                    <a:pt x="32" y="59"/>
                  </a:lnTo>
                  <a:lnTo>
                    <a:pt x="28" y="41"/>
                  </a:lnTo>
                  <a:lnTo>
                    <a:pt x="18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1" name="Freeform 63"/>
            <p:cNvSpPr>
              <a:spLocks/>
            </p:cNvSpPr>
            <p:nvPr/>
          </p:nvSpPr>
          <p:spPr bwMode="auto">
            <a:xfrm>
              <a:off x="4186" y="1965"/>
              <a:ext cx="27" cy="6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0"/>
                </a:cxn>
                <a:cxn ang="0">
                  <a:pos x="23" y="5"/>
                </a:cxn>
                <a:cxn ang="0">
                  <a:pos x="18" y="9"/>
                </a:cxn>
                <a:cxn ang="0">
                  <a:pos x="18" y="18"/>
                </a:cxn>
                <a:cxn ang="0">
                  <a:pos x="13" y="28"/>
                </a:cxn>
                <a:cxn ang="0">
                  <a:pos x="9" y="37"/>
                </a:cxn>
                <a:cxn ang="0">
                  <a:pos x="4" y="46"/>
                </a:cxn>
                <a:cxn ang="0">
                  <a:pos x="0" y="50"/>
                </a:cxn>
                <a:cxn ang="0">
                  <a:pos x="0" y="68"/>
                </a:cxn>
                <a:cxn ang="0">
                  <a:pos x="0" y="64"/>
                </a:cxn>
                <a:cxn ang="0">
                  <a:pos x="4" y="59"/>
                </a:cxn>
                <a:cxn ang="0">
                  <a:pos x="9" y="55"/>
                </a:cxn>
                <a:cxn ang="0">
                  <a:pos x="18" y="46"/>
                </a:cxn>
                <a:cxn ang="0">
                  <a:pos x="23" y="37"/>
                </a:cxn>
                <a:cxn ang="0">
                  <a:pos x="23" y="23"/>
                </a:cxn>
                <a:cxn ang="0">
                  <a:pos x="27" y="9"/>
                </a:cxn>
                <a:cxn ang="0">
                  <a:pos x="23" y="0"/>
                </a:cxn>
              </a:cxnLst>
              <a:rect l="0" t="0" r="r" b="b"/>
              <a:pathLst>
                <a:path w="27" h="68">
                  <a:moveTo>
                    <a:pt x="23" y="0"/>
                  </a:moveTo>
                  <a:lnTo>
                    <a:pt x="23" y="0"/>
                  </a:lnTo>
                  <a:lnTo>
                    <a:pt x="23" y="5"/>
                  </a:lnTo>
                  <a:lnTo>
                    <a:pt x="18" y="9"/>
                  </a:lnTo>
                  <a:lnTo>
                    <a:pt x="18" y="18"/>
                  </a:lnTo>
                  <a:lnTo>
                    <a:pt x="13" y="28"/>
                  </a:lnTo>
                  <a:lnTo>
                    <a:pt x="9" y="37"/>
                  </a:lnTo>
                  <a:lnTo>
                    <a:pt x="4" y="46"/>
                  </a:lnTo>
                  <a:lnTo>
                    <a:pt x="0" y="50"/>
                  </a:lnTo>
                  <a:lnTo>
                    <a:pt x="0" y="68"/>
                  </a:lnTo>
                  <a:lnTo>
                    <a:pt x="0" y="64"/>
                  </a:lnTo>
                  <a:lnTo>
                    <a:pt x="4" y="59"/>
                  </a:lnTo>
                  <a:lnTo>
                    <a:pt x="9" y="55"/>
                  </a:lnTo>
                  <a:lnTo>
                    <a:pt x="18" y="46"/>
                  </a:lnTo>
                  <a:lnTo>
                    <a:pt x="23" y="37"/>
                  </a:lnTo>
                  <a:lnTo>
                    <a:pt x="23" y="23"/>
                  </a:lnTo>
                  <a:lnTo>
                    <a:pt x="27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2" name="Freeform 64"/>
            <p:cNvSpPr>
              <a:spLocks/>
            </p:cNvSpPr>
            <p:nvPr/>
          </p:nvSpPr>
          <p:spPr bwMode="auto">
            <a:xfrm>
              <a:off x="3435" y="1875"/>
              <a:ext cx="31" cy="149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4"/>
                </a:cxn>
                <a:cxn ang="0">
                  <a:pos x="27" y="9"/>
                </a:cxn>
                <a:cxn ang="0">
                  <a:pos x="27" y="22"/>
                </a:cxn>
                <a:cxn ang="0">
                  <a:pos x="31" y="31"/>
                </a:cxn>
                <a:cxn ang="0">
                  <a:pos x="31" y="45"/>
                </a:cxn>
                <a:cxn ang="0">
                  <a:pos x="27" y="63"/>
                </a:cxn>
                <a:cxn ang="0">
                  <a:pos x="27" y="77"/>
                </a:cxn>
                <a:cxn ang="0">
                  <a:pos x="18" y="90"/>
                </a:cxn>
                <a:cxn ang="0">
                  <a:pos x="31" y="149"/>
                </a:cxn>
                <a:cxn ang="0">
                  <a:pos x="22" y="149"/>
                </a:cxn>
                <a:cxn ang="0">
                  <a:pos x="18" y="149"/>
                </a:cxn>
                <a:cxn ang="0">
                  <a:pos x="18" y="145"/>
                </a:cxn>
                <a:cxn ang="0">
                  <a:pos x="18" y="136"/>
                </a:cxn>
                <a:cxn ang="0">
                  <a:pos x="13" y="127"/>
                </a:cxn>
                <a:cxn ang="0">
                  <a:pos x="9" y="118"/>
                </a:cxn>
                <a:cxn ang="0">
                  <a:pos x="4" y="108"/>
                </a:cxn>
                <a:cxn ang="0">
                  <a:pos x="4" y="99"/>
                </a:cxn>
                <a:cxn ang="0">
                  <a:pos x="0" y="95"/>
                </a:cxn>
                <a:cxn ang="0">
                  <a:pos x="0" y="90"/>
                </a:cxn>
                <a:cxn ang="0">
                  <a:pos x="4" y="86"/>
                </a:cxn>
                <a:cxn ang="0">
                  <a:pos x="9" y="77"/>
                </a:cxn>
                <a:cxn ang="0">
                  <a:pos x="13" y="63"/>
                </a:cxn>
                <a:cxn ang="0">
                  <a:pos x="18" y="50"/>
                </a:cxn>
                <a:cxn ang="0">
                  <a:pos x="22" y="31"/>
                </a:cxn>
                <a:cxn ang="0">
                  <a:pos x="27" y="18"/>
                </a:cxn>
                <a:cxn ang="0">
                  <a:pos x="27" y="0"/>
                </a:cxn>
              </a:cxnLst>
              <a:rect l="0" t="0" r="r" b="b"/>
              <a:pathLst>
                <a:path w="31" h="149">
                  <a:moveTo>
                    <a:pt x="27" y="0"/>
                  </a:moveTo>
                  <a:lnTo>
                    <a:pt x="27" y="4"/>
                  </a:lnTo>
                  <a:lnTo>
                    <a:pt x="27" y="9"/>
                  </a:lnTo>
                  <a:lnTo>
                    <a:pt x="27" y="22"/>
                  </a:lnTo>
                  <a:lnTo>
                    <a:pt x="31" y="31"/>
                  </a:lnTo>
                  <a:lnTo>
                    <a:pt x="31" y="45"/>
                  </a:lnTo>
                  <a:lnTo>
                    <a:pt x="27" y="63"/>
                  </a:lnTo>
                  <a:lnTo>
                    <a:pt x="27" y="77"/>
                  </a:lnTo>
                  <a:lnTo>
                    <a:pt x="18" y="90"/>
                  </a:lnTo>
                  <a:lnTo>
                    <a:pt x="31" y="149"/>
                  </a:lnTo>
                  <a:lnTo>
                    <a:pt x="22" y="149"/>
                  </a:lnTo>
                  <a:lnTo>
                    <a:pt x="18" y="149"/>
                  </a:lnTo>
                  <a:lnTo>
                    <a:pt x="18" y="145"/>
                  </a:lnTo>
                  <a:lnTo>
                    <a:pt x="18" y="136"/>
                  </a:lnTo>
                  <a:lnTo>
                    <a:pt x="13" y="127"/>
                  </a:lnTo>
                  <a:lnTo>
                    <a:pt x="9" y="118"/>
                  </a:lnTo>
                  <a:lnTo>
                    <a:pt x="4" y="108"/>
                  </a:lnTo>
                  <a:lnTo>
                    <a:pt x="4" y="99"/>
                  </a:lnTo>
                  <a:lnTo>
                    <a:pt x="0" y="95"/>
                  </a:lnTo>
                  <a:lnTo>
                    <a:pt x="0" y="90"/>
                  </a:lnTo>
                  <a:lnTo>
                    <a:pt x="4" y="86"/>
                  </a:lnTo>
                  <a:lnTo>
                    <a:pt x="9" y="77"/>
                  </a:lnTo>
                  <a:lnTo>
                    <a:pt x="13" y="63"/>
                  </a:lnTo>
                  <a:lnTo>
                    <a:pt x="18" y="50"/>
                  </a:lnTo>
                  <a:lnTo>
                    <a:pt x="22" y="31"/>
                  </a:lnTo>
                  <a:lnTo>
                    <a:pt x="27" y="1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3" name="Freeform 65"/>
            <p:cNvSpPr>
              <a:spLocks/>
            </p:cNvSpPr>
            <p:nvPr/>
          </p:nvSpPr>
          <p:spPr bwMode="auto">
            <a:xfrm>
              <a:off x="3435" y="1861"/>
              <a:ext cx="13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5"/>
                </a:cxn>
                <a:cxn ang="0">
                  <a:pos x="9" y="9"/>
                </a:cxn>
                <a:cxn ang="0">
                  <a:pos x="13" y="14"/>
                </a:cxn>
                <a:cxn ang="0">
                  <a:pos x="13" y="23"/>
                </a:cxn>
                <a:cxn ang="0">
                  <a:pos x="13" y="32"/>
                </a:cxn>
                <a:cxn ang="0">
                  <a:pos x="9" y="45"/>
                </a:cxn>
                <a:cxn ang="0">
                  <a:pos x="4" y="64"/>
                </a:cxn>
                <a:cxn ang="0">
                  <a:pos x="0" y="0"/>
                </a:cxn>
              </a:cxnLst>
              <a:rect l="0" t="0" r="r" b="b"/>
              <a:pathLst>
                <a:path w="13" h="64">
                  <a:moveTo>
                    <a:pt x="0" y="0"/>
                  </a:moveTo>
                  <a:lnTo>
                    <a:pt x="4" y="0"/>
                  </a:lnTo>
                  <a:lnTo>
                    <a:pt x="4" y="5"/>
                  </a:lnTo>
                  <a:lnTo>
                    <a:pt x="9" y="9"/>
                  </a:lnTo>
                  <a:lnTo>
                    <a:pt x="13" y="14"/>
                  </a:lnTo>
                  <a:lnTo>
                    <a:pt x="13" y="23"/>
                  </a:lnTo>
                  <a:lnTo>
                    <a:pt x="13" y="32"/>
                  </a:lnTo>
                  <a:lnTo>
                    <a:pt x="9" y="45"/>
                  </a:lnTo>
                  <a:lnTo>
                    <a:pt x="4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4" name="Freeform 66"/>
            <p:cNvSpPr>
              <a:spLocks/>
            </p:cNvSpPr>
            <p:nvPr/>
          </p:nvSpPr>
          <p:spPr bwMode="auto">
            <a:xfrm>
              <a:off x="3494" y="2047"/>
              <a:ext cx="41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2"/>
                </a:cxn>
                <a:cxn ang="0">
                  <a:pos x="41" y="68"/>
                </a:cxn>
                <a:cxn ang="0">
                  <a:pos x="36" y="64"/>
                </a:cxn>
                <a:cxn ang="0">
                  <a:pos x="36" y="59"/>
                </a:cxn>
                <a:cxn ang="0">
                  <a:pos x="32" y="45"/>
                </a:cxn>
                <a:cxn ang="0">
                  <a:pos x="22" y="36"/>
                </a:cxn>
                <a:cxn ang="0">
                  <a:pos x="18" y="23"/>
                </a:cxn>
                <a:cxn ang="0">
                  <a:pos x="13" y="9"/>
                </a:cxn>
                <a:cxn ang="0">
                  <a:pos x="4" y="5"/>
                </a:cxn>
                <a:cxn ang="0">
                  <a:pos x="0" y="0"/>
                </a:cxn>
              </a:cxnLst>
              <a:rect l="0" t="0" r="r" b="b"/>
              <a:pathLst>
                <a:path w="41" h="68">
                  <a:moveTo>
                    <a:pt x="0" y="0"/>
                  </a:moveTo>
                  <a:lnTo>
                    <a:pt x="9" y="32"/>
                  </a:lnTo>
                  <a:lnTo>
                    <a:pt x="41" y="68"/>
                  </a:lnTo>
                  <a:lnTo>
                    <a:pt x="36" y="64"/>
                  </a:lnTo>
                  <a:lnTo>
                    <a:pt x="36" y="59"/>
                  </a:lnTo>
                  <a:lnTo>
                    <a:pt x="32" y="45"/>
                  </a:lnTo>
                  <a:lnTo>
                    <a:pt x="22" y="36"/>
                  </a:lnTo>
                  <a:lnTo>
                    <a:pt x="18" y="23"/>
                  </a:lnTo>
                  <a:lnTo>
                    <a:pt x="13" y="9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5" name="Freeform 67"/>
            <p:cNvSpPr>
              <a:spLocks/>
            </p:cNvSpPr>
            <p:nvPr/>
          </p:nvSpPr>
          <p:spPr bwMode="auto">
            <a:xfrm>
              <a:off x="3457" y="2038"/>
              <a:ext cx="26" cy="3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"/>
                </a:cxn>
                <a:cxn ang="0">
                  <a:pos x="23" y="36"/>
                </a:cxn>
                <a:cxn ang="0">
                  <a:pos x="23" y="32"/>
                </a:cxn>
                <a:cxn ang="0">
                  <a:pos x="19" y="27"/>
                </a:cxn>
                <a:cxn ang="0">
                  <a:pos x="19" y="23"/>
                </a:cxn>
                <a:cxn ang="0">
                  <a:pos x="19" y="18"/>
                </a:cxn>
                <a:cxn ang="0">
                  <a:pos x="14" y="9"/>
                </a:cxn>
                <a:cxn ang="0">
                  <a:pos x="9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23" h="36">
                  <a:moveTo>
                    <a:pt x="5" y="0"/>
                  </a:moveTo>
                  <a:lnTo>
                    <a:pt x="0" y="18"/>
                  </a:lnTo>
                  <a:lnTo>
                    <a:pt x="23" y="36"/>
                  </a:lnTo>
                  <a:lnTo>
                    <a:pt x="23" y="32"/>
                  </a:lnTo>
                  <a:lnTo>
                    <a:pt x="19" y="27"/>
                  </a:lnTo>
                  <a:lnTo>
                    <a:pt x="19" y="23"/>
                  </a:lnTo>
                  <a:lnTo>
                    <a:pt x="19" y="18"/>
                  </a:lnTo>
                  <a:lnTo>
                    <a:pt x="14" y="9"/>
                  </a:lnTo>
                  <a:lnTo>
                    <a:pt x="9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6" name="Freeform 68"/>
            <p:cNvSpPr>
              <a:spLocks/>
            </p:cNvSpPr>
            <p:nvPr/>
          </p:nvSpPr>
          <p:spPr bwMode="auto">
            <a:xfrm>
              <a:off x="3485" y="2083"/>
              <a:ext cx="31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9"/>
                </a:cxn>
                <a:cxn ang="0">
                  <a:pos x="13" y="14"/>
                </a:cxn>
                <a:cxn ang="0">
                  <a:pos x="13" y="18"/>
                </a:cxn>
                <a:cxn ang="0">
                  <a:pos x="13" y="23"/>
                </a:cxn>
                <a:cxn ang="0">
                  <a:pos x="13" y="32"/>
                </a:cxn>
                <a:cxn ang="0">
                  <a:pos x="18" y="41"/>
                </a:cxn>
                <a:cxn ang="0">
                  <a:pos x="18" y="50"/>
                </a:cxn>
                <a:cxn ang="0">
                  <a:pos x="22" y="59"/>
                </a:cxn>
                <a:cxn ang="0">
                  <a:pos x="31" y="64"/>
                </a:cxn>
                <a:cxn ang="0">
                  <a:pos x="27" y="64"/>
                </a:cxn>
                <a:cxn ang="0">
                  <a:pos x="27" y="59"/>
                </a:cxn>
                <a:cxn ang="0">
                  <a:pos x="18" y="55"/>
                </a:cxn>
                <a:cxn ang="0">
                  <a:pos x="13" y="50"/>
                </a:cxn>
                <a:cxn ang="0">
                  <a:pos x="9" y="41"/>
                </a:cxn>
                <a:cxn ang="0">
                  <a:pos x="4" y="32"/>
                </a:cxn>
                <a:cxn ang="0">
                  <a:pos x="0" y="18"/>
                </a:cxn>
                <a:cxn ang="0">
                  <a:pos x="0" y="0"/>
                </a:cxn>
              </a:cxnLst>
              <a:rect l="0" t="0" r="r" b="b"/>
              <a:pathLst>
                <a:path w="31" h="64">
                  <a:moveTo>
                    <a:pt x="0" y="0"/>
                  </a:moveTo>
                  <a:lnTo>
                    <a:pt x="13" y="9"/>
                  </a:lnTo>
                  <a:lnTo>
                    <a:pt x="13" y="14"/>
                  </a:lnTo>
                  <a:lnTo>
                    <a:pt x="13" y="18"/>
                  </a:lnTo>
                  <a:lnTo>
                    <a:pt x="13" y="23"/>
                  </a:lnTo>
                  <a:lnTo>
                    <a:pt x="13" y="32"/>
                  </a:lnTo>
                  <a:lnTo>
                    <a:pt x="18" y="41"/>
                  </a:lnTo>
                  <a:lnTo>
                    <a:pt x="18" y="50"/>
                  </a:lnTo>
                  <a:lnTo>
                    <a:pt x="22" y="59"/>
                  </a:lnTo>
                  <a:lnTo>
                    <a:pt x="31" y="64"/>
                  </a:lnTo>
                  <a:lnTo>
                    <a:pt x="27" y="64"/>
                  </a:lnTo>
                  <a:lnTo>
                    <a:pt x="27" y="59"/>
                  </a:lnTo>
                  <a:lnTo>
                    <a:pt x="18" y="55"/>
                  </a:lnTo>
                  <a:lnTo>
                    <a:pt x="13" y="50"/>
                  </a:lnTo>
                  <a:lnTo>
                    <a:pt x="9" y="41"/>
                  </a:lnTo>
                  <a:lnTo>
                    <a:pt x="4" y="32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7" name="Freeform 69"/>
            <p:cNvSpPr>
              <a:spLocks/>
            </p:cNvSpPr>
            <p:nvPr/>
          </p:nvSpPr>
          <p:spPr bwMode="auto">
            <a:xfrm>
              <a:off x="3511" y="2106"/>
              <a:ext cx="56" cy="7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4" y="14"/>
                </a:cxn>
                <a:cxn ang="0">
                  <a:pos x="23" y="23"/>
                </a:cxn>
                <a:cxn ang="0">
                  <a:pos x="36" y="32"/>
                </a:cxn>
                <a:cxn ang="0">
                  <a:pos x="45" y="45"/>
                </a:cxn>
                <a:cxn ang="0">
                  <a:pos x="50" y="59"/>
                </a:cxn>
                <a:cxn ang="0">
                  <a:pos x="55" y="73"/>
                </a:cxn>
                <a:cxn ang="0">
                  <a:pos x="55" y="68"/>
                </a:cxn>
                <a:cxn ang="0">
                  <a:pos x="50" y="64"/>
                </a:cxn>
                <a:cxn ang="0">
                  <a:pos x="45" y="54"/>
                </a:cxn>
                <a:cxn ang="0">
                  <a:pos x="36" y="45"/>
                </a:cxn>
                <a:cxn ang="0">
                  <a:pos x="27" y="36"/>
                </a:cxn>
                <a:cxn ang="0">
                  <a:pos x="18" y="27"/>
                </a:cxn>
                <a:cxn ang="0">
                  <a:pos x="9" y="18"/>
                </a:cxn>
                <a:cxn ang="0">
                  <a:pos x="0" y="14"/>
                </a:cxn>
              </a:cxnLst>
              <a:rect l="0" t="0" r="r" b="b"/>
              <a:pathLst>
                <a:path w="55" h="73">
                  <a:moveTo>
                    <a:pt x="0" y="14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4" y="9"/>
                  </a:lnTo>
                  <a:lnTo>
                    <a:pt x="14" y="14"/>
                  </a:lnTo>
                  <a:lnTo>
                    <a:pt x="23" y="23"/>
                  </a:lnTo>
                  <a:lnTo>
                    <a:pt x="36" y="32"/>
                  </a:lnTo>
                  <a:lnTo>
                    <a:pt x="45" y="45"/>
                  </a:lnTo>
                  <a:lnTo>
                    <a:pt x="50" y="59"/>
                  </a:lnTo>
                  <a:lnTo>
                    <a:pt x="55" y="73"/>
                  </a:lnTo>
                  <a:lnTo>
                    <a:pt x="55" y="68"/>
                  </a:lnTo>
                  <a:lnTo>
                    <a:pt x="50" y="64"/>
                  </a:lnTo>
                  <a:lnTo>
                    <a:pt x="45" y="54"/>
                  </a:lnTo>
                  <a:lnTo>
                    <a:pt x="36" y="45"/>
                  </a:lnTo>
                  <a:lnTo>
                    <a:pt x="27" y="36"/>
                  </a:lnTo>
                  <a:lnTo>
                    <a:pt x="18" y="27"/>
                  </a:lnTo>
                  <a:lnTo>
                    <a:pt x="9" y="1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8" name="Freeform 70"/>
            <p:cNvSpPr>
              <a:spLocks/>
            </p:cNvSpPr>
            <p:nvPr/>
          </p:nvSpPr>
          <p:spPr bwMode="auto">
            <a:xfrm>
              <a:off x="3671" y="2210"/>
              <a:ext cx="2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14"/>
                </a:cxn>
                <a:cxn ang="0">
                  <a:pos x="18" y="14"/>
                </a:cxn>
                <a:cxn ang="0">
                  <a:pos x="0" y="0"/>
                </a:cxn>
              </a:cxnLst>
              <a:rect l="0" t="0" r="r" b="b"/>
              <a:pathLst>
                <a:path w="28" h="14">
                  <a:moveTo>
                    <a:pt x="0" y="0"/>
                  </a:moveTo>
                  <a:lnTo>
                    <a:pt x="28" y="14"/>
                  </a:lnTo>
                  <a:lnTo>
                    <a:pt x="1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59" name="Freeform 71"/>
            <p:cNvSpPr>
              <a:spLocks/>
            </p:cNvSpPr>
            <p:nvPr/>
          </p:nvSpPr>
          <p:spPr bwMode="auto">
            <a:xfrm>
              <a:off x="3603" y="2179"/>
              <a:ext cx="32" cy="2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2" y="18"/>
                </a:cxn>
                <a:cxn ang="0">
                  <a:pos x="23" y="22"/>
                </a:cxn>
                <a:cxn ang="0">
                  <a:pos x="0" y="13"/>
                </a:cxn>
                <a:cxn ang="0">
                  <a:pos x="5" y="0"/>
                </a:cxn>
              </a:cxnLst>
              <a:rect l="0" t="0" r="r" b="b"/>
              <a:pathLst>
                <a:path w="32" h="22">
                  <a:moveTo>
                    <a:pt x="5" y="0"/>
                  </a:moveTo>
                  <a:lnTo>
                    <a:pt x="32" y="18"/>
                  </a:lnTo>
                  <a:lnTo>
                    <a:pt x="23" y="22"/>
                  </a:lnTo>
                  <a:lnTo>
                    <a:pt x="0" y="1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0" name="Freeform 72"/>
            <p:cNvSpPr>
              <a:spLocks/>
            </p:cNvSpPr>
            <p:nvPr/>
          </p:nvSpPr>
          <p:spPr bwMode="auto">
            <a:xfrm>
              <a:off x="3676" y="2233"/>
              <a:ext cx="89" cy="36"/>
            </a:xfrm>
            <a:custGeom>
              <a:avLst/>
              <a:gdLst/>
              <a:ahLst/>
              <a:cxnLst>
                <a:cxn ang="0">
                  <a:pos x="23" y="5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9" y="9"/>
                </a:cxn>
                <a:cxn ang="0">
                  <a:pos x="18" y="18"/>
                </a:cxn>
                <a:cxn ang="0">
                  <a:pos x="27" y="23"/>
                </a:cxn>
                <a:cxn ang="0">
                  <a:pos x="41" y="32"/>
                </a:cxn>
                <a:cxn ang="0">
                  <a:pos x="54" y="36"/>
                </a:cxn>
                <a:cxn ang="0">
                  <a:pos x="73" y="36"/>
                </a:cxn>
                <a:cxn ang="0">
                  <a:pos x="86" y="36"/>
                </a:cxn>
                <a:cxn ang="0">
                  <a:pos x="86" y="36"/>
                </a:cxn>
                <a:cxn ang="0">
                  <a:pos x="77" y="32"/>
                </a:cxn>
                <a:cxn ang="0">
                  <a:pos x="73" y="32"/>
                </a:cxn>
                <a:cxn ang="0">
                  <a:pos x="59" y="27"/>
                </a:cxn>
                <a:cxn ang="0">
                  <a:pos x="50" y="23"/>
                </a:cxn>
                <a:cxn ang="0">
                  <a:pos x="41" y="18"/>
                </a:cxn>
                <a:cxn ang="0">
                  <a:pos x="32" y="9"/>
                </a:cxn>
                <a:cxn ang="0">
                  <a:pos x="23" y="5"/>
                </a:cxn>
              </a:cxnLst>
              <a:rect l="0" t="0" r="r" b="b"/>
              <a:pathLst>
                <a:path w="86" h="36">
                  <a:moveTo>
                    <a:pt x="23" y="5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9" y="9"/>
                  </a:lnTo>
                  <a:lnTo>
                    <a:pt x="18" y="18"/>
                  </a:lnTo>
                  <a:lnTo>
                    <a:pt x="27" y="23"/>
                  </a:lnTo>
                  <a:lnTo>
                    <a:pt x="41" y="32"/>
                  </a:lnTo>
                  <a:lnTo>
                    <a:pt x="54" y="36"/>
                  </a:lnTo>
                  <a:lnTo>
                    <a:pt x="73" y="36"/>
                  </a:lnTo>
                  <a:lnTo>
                    <a:pt x="86" y="36"/>
                  </a:lnTo>
                  <a:lnTo>
                    <a:pt x="86" y="36"/>
                  </a:lnTo>
                  <a:lnTo>
                    <a:pt x="77" y="32"/>
                  </a:lnTo>
                  <a:lnTo>
                    <a:pt x="73" y="32"/>
                  </a:lnTo>
                  <a:lnTo>
                    <a:pt x="59" y="27"/>
                  </a:lnTo>
                  <a:lnTo>
                    <a:pt x="50" y="23"/>
                  </a:lnTo>
                  <a:lnTo>
                    <a:pt x="41" y="18"/>
                  </a:lnTo>
                  <a:lnTo>
                    <a:pt x="32" y="9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1" name="Freeform 73"/>
            <p:cNvSpPr>
              <a:spLocks/>
            </p:cNvSpPr>
            <p:nvPr/>
          </p:nvSpPr>
          <p:spPr bwMode="auto">
            <a:xfrm>
              <a:off x="3726" y="2238"/>
              <a:ext cx="77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6" y="0"/>
                </a:cxn>
                <a:cxn ang="0">
                  <a:pos x="50" y="4"/>
                </a:cxn>
                <a:cxn ang="0">
                  <a:pos x="64" y="9"/>
                </a:cxn>
                <a:cxn ang="0">
                  <a:pos x="77" y="13"/>
                </a:cxn>
                <a:cxn ang="0">
                  <a:pos x="23" y="9"/>
                </a:cxn>
                <a:cxn ang="0">
                  <a:pos x="0" y="0"/>
                </a:cxn>
              </a:cxnLst>
              <a:rect l="0" t="0" r="r" b="b"/>
              <a:pathLst>
                <a:path w="77" h="13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6" y="0"/>
                  </a:lnTo>
                  <a:lnTo>
                    <a:pt x="50" y="4"/>
                  </a:lnTo>
                  <a:lnTo>
                    <a:pt x="64" y="9"/>
                  </a:lnTo>
                  <a:lnTo>
                    <a:pt x="77" y="13"/>
                  </a:lnTo>
                  <a:lnTo>
                    <a:pt x="23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2" name="Freeform 74"/>
            <p:cNvSpPr>
              <a:spLocks/>
            </p:cNvSpPr>
            <p:nvPr/>
          </p:nvSpPr>
          <p:spPr bwMode="auto">
            <a:xfrm>
              <a:off x="4194" y="1811"/>
              <a:ext cx="10" cy="2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4"/>
                </a:cxn>
                <a:cxn ang="0">
                  <a:pos x="9" y="27"/>
                </a:cxn>
                <a:cxn ang="0">
                  <a:pos x="4" y="0"/>
                </a:cxn>
              </a:cxnLst>
              <a:rect l="0" t="0" r="r" b="b"/>
              <a:pathLst>
                <a:path w="9" h="27">
                  <a:moveTo>
                    <a:pt x="4" y="0"/>
                  </a:moveTo>
                  <a:lnTo>
                    <a:pt x="0" y="14"/>
                  </a:lnTo>
                  <a:lnTo>
                    <a:pt x="9" y="2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3" name="Freeform 75"/>
            <p:cNvSpPr>
              <a:spLocks/>
            </p:cNvSpPr>
            <p:nvPr/>
          </p:nvSpPr>
          <p:spPr bwMode="auto">
            <a:xfrm>
              <a:off x="3498" y="1593"/>
              <a:ext cx="660" cy="676"/>
            </a:xfrm>
            <a:custGeom>
              <a:avLst/>
              <a:gdLst/>
              <a:ahLst/>
              <a:cxnLst>
                <a:cxn ang="0">
                  <a:pos x="87" y="105"/>
                </a:cxn>
                <a:cxn ang="0">
                  <a:pos x="137" y="159"/>
                </a:cxn>
                <a:cxn ang="0">
                  <a:pos x="164" y="177"/>
                </a:cxn>
                <a:cxn ang="0">
                  <a:pos x="210" y="155"/>
                </a:cxn>
                <a:cxn ang="0">
                  <a:pos x="246" y="177"/>
                </a:cxn>
                <a:cxn ang="0">
                  <a:pos x="251" y="204"/>
                </a:cxn>
                <a:cxn ang="0">
                  <a:pos x="260" y="223"/>
                </a:cxn>
                <a:cxn ang="0">
                  <a:pos x="314" y="186"/>
                </a:cxn>
                <a:cxn ang="0">
                  <a:pos x="396" y="191"/>
                </a:cxn>
                <a:cxn ang="0">
                  <a:pos x="396" y="159"/>
                </a:cxn>
                <a:cxn ang="0">
                  <a:pos x="474" y="127"/>
                </a:cxn>
                <a:cxn ang="0">
                  <a:pos x="460" y="96"/>
                </a:cxn>
                <a:cxn ang="0">
                  <a:pos x="469" y="23"/>
                </a:cxn>
                <a:cxn ang="0">
                  <a:pos x="515" y="5"/>
                </a:cxn>
                <a:cxn ang="0">
                  <a:pos x="542" y="37"/>
                </a:cxn>
                <a:cxn ang="0">
                  <a:pos x="519" y="91"/>
                </a:cxn>
                <a:cxn ang="0">
                  <a:pos x="538" y="123"/>
                </a:cxn>
                <a:cxn ang="0">
                  <a:pos x="551" y="132"/>
                </a:cxn>
                <a:cxn ang="0">
                  <a:pos x="588" y="105"/>
                </a:cxn>
                <a:cxn ang="0">
                  <a:pos x="615" y="105"/>
                </a:cxn>
                <a:cxn ang="0">
                  <a:pos x="647" y="155"/>
                </a:cxn>
                <a:cxn ang="0">
                  <a:pos x="638" y="204"/>
                </a:cxn>
                <a:cxn ang="0">
                  <a:pos x="574" y="250"/>
                </a:cxn>
                <a:cxn ang="0">
                  <a:pos x="524" y="259"/>
                </a:cxn>
                <a:cxn ang="0">
                  <a:pos x="524" y="318"/>
                </a:cxn>
                <a:cxn ang="0">
                  <a:pos x="519" y="345"/>
                </a:cxn>
                <a:cxn ang="0">
                  <a:pos x="565" y="368"/>
                </a:cxn>
                <a:cxn ang="0">
                  <a:pos x="578" y="395"/>
                </a:cxn>
                <a:cxn ang="0">
                  <a:pos x="619" y="386"/>
                </a:cxn>
                <a:cxn ang="0">
                  <a:pos x="651" y="409"/>
                </a:cxn>
                <a:cxn ang="0">
                  <a:pos x="647" y="486"/>
                </a:cxn>
                <a:cxn ang="0">
                  <a:pos x="601" y="513"/>
                </a:cxn>
                <a:cxn ang="0">
                  <a:pos x="588" y="545"/>
                </a:cxn>
                <a:cxn ang="0">
                  <a:pos x="542" y="590"/>
                </a:cxn>
                <a:cxn ang="0">
                  <a:pos x="501" y="595"/>
                </a:cxn>
                <a:cxn ang="0">
                  <a:pos x="487" y="586"/>
                </a:cxn>
                <a:cxn ang="0">
                  <a:pos x="469" y="622"/>
                </a:cxn>
                <a:cxn ang="0">
                  <a:pos x="405" y="676"/>
                </a:cxn>
                <a:cxn ang="0">
                  <a:pos x="355" y="645"/>
                </a:cxn>
                <a:cxn ang="0">
                  <a:pos x="319" y="626"/>
                </a:cxn>
                <a:cxn ang="0">
                  <a:pos x="310" y="590"/>
                </a:cxn>
                <a:cxn ang="0">
                  <a:pos x="283" y="531"/>
                </a:cxn>
                <a:cxn ang="0">
                  <a:pos x="305" y="463"/>
                </a:cxn>
                <a:cxn ang="0">
                  <a:pos x="251" y="431"/>
                </a:cxn>
                <a:cxn ang="0">
                  <a:pos x="228" y="404"/>
                </a:cxn>
                <a:cxn ang="0">
                  <a:pos x="182" y="390"/>
                </a:cxn>
                <a:cxn ang="0">
                  <a:pos x="155" y="381"/>
                </a:cxn>
                <a:cxn ang="0">
                  <a:pos x="105" y="390"/>
                </a:cxn>
                <a:cxn ang="0">
                  <a:pos x="78" y="390"/>
                </a:cxn>
                <a:cxn ang="0">
                  <a:pos x="46" y="418"/>
                </a:cxn>
                <a:cxn ang="0">
                  <a:pos x="5" y="409"/>
                </a:cxn>
                <a:cxn ang="0">
                  <a:pos x="0" y="341"/>
                </a:cxn>
                <a:cxn ang="0">
                  <a:pos x="18" y="318"/>
                </a:cxn>
                <a:cxn ang="0">
                  <a:pos x="59" y="332"/>
                </a:cxn>
                <a:cxn ang="0">
                  <a:pos x="87" y="336"/>
                </a:cxn>
                <a:cxn ang="0">
                  <a:pos x="96" y="300"/>
                </a:cxn>
                <a:cxn ang="0">
                  <a:pos x="114" y="241"/>
                </a:cxn>
                <a:cxn ang="0">
                  <a:pos x="69" y="241"/>
                </a:cxn>
                <a:cxn ang="0">
                  <a:pos x="14" y="232"/>
                </a:cxn>
                <a:cxn ang="0">
                  <a:pos x="9" y="186"/>
                </a:cxn>
                <a:cxn ang="0">
                  <a:pos x="64" y="96"/>
                </a:cxn>
              </a:cxnLst>
              <a:rect l="0" t="0" r="r" b="b"/>
              <a:pathLst>
                <a:path w="660" h="676">
                  <a:moveTo>
                    <a:pt x="64" y="96"/>
                  </a:moveTo>
                  <a:lnTo>
                    <a:pt x="69" y="96"/>
                  </a:lnTo>
                  <a:lnTo>
                    <a:pt x="78" y="100"/>
                  </a:lnTo>
                  <a:lnTo>
                    <a:pt x="87" y="105"/>
                  </a:lnTo>
                  <a:lnTo>
                    <a:pt x="100" y="109"/>
                  </a:lnTo>
                  <a:lnTo>
                    <a:pt x="119" y="123"/>
                  </a:lnTo>
                  <a:lnTo>
                    <a:pt x="128" y="136"/>
                  </a:lnTo>
                  <a:lnTo>
                    <a:pt x="137" y="159"/>
                  </a:lnTo>
                  <a:lnTo>
                    <a:pt x="141" y="186"/>
                  </a:lnTo>
                  <a:lnTo>
                    <a:pt x="155" y="182"/>
                  </a:lnTo>
                  <a:lnTo>
                    <a:pt x="160" y="182"/>
                  </a:lnTo>
                  <a:lnTo>
                    <a:pt x="164" y="177"/>
                  </a:lnTo>
                  <a:lnTo>
                    <a:pt x="173" y="168"/>
                  </a:lnTo>
                  <a:lnTo>
                    <a:pt x="182" y="164"/>
                  </a:lnTo>
                  <a:lnTo>
                    <a:pt x="196" y="159"/>
                  </a:lnTo>
                  <a:lnTo>
                    <a:pt x="210" y="155"/>
                  </a:lnTo>
                  <a:lnTo>
                    <a:pt x="223" y="159"/>
                  </a:lnTo>
                  <a:lnTo>
                    <a:pt x="242" y="173"/>
                  </a:lnTo>
                  <a:lnTo>
                    <a:pt x="242" y="173"/>
                  </a:lnTo>
                  <a:lnTo>
                    <a:pt x="246" y="177"/>
                  </a:lnTo>
                  <a:lnTo>
                    <a:pt x="246" y="182"/>
                  </a:lnTo>
                  <a:lnTo>
                    <a:pt x="251" y="186"/>
                  </a:lnTo>
                  <a:lnTo>
                    <a:pt x="251" y="195"/>
                  </a:lnTo>
                  <a:lnTo>
                    <a:pt x="251" y="204"/>
                  </a:lnTo>
                  <a:lnTo>
                    <a:pt x="251" y="214"/>
                  </a:lnTo>
                  <a:lnTo>
                    <a:pt x="246" y="227"/>
                  </a:lnTo>
                  <a:lnTo>
                    <a:pt x="255" y="227"/>
                  </a:lnTo>
                  <a:lnTo>
                    <a:pt x="260" y="223"/>
                  </a:lnTo>
                  <a:lnTo>
                    <a:pt x="264" y="214"/>
                  </a:lnTo>
                  <a:lnTo>
                    <a:pt x="278" y="204"/>
                  </a:lnTo>
                  <a:lnTo>
                    <a:pt x="296" y="191"/>
                  </a:lnTo>
                  <a:lnTo>
                    <a:pt x="314" y="186"/>
                  </a:lnTo>
                  <a:lnTo>
                    <a:pt x="337" y="182"/>
                  </a:lnTo>
                  <a:lnTo>
                    <a:pt x="365" y="186"/>
                  </a:lnTo>
                  <a:lnTo>
                    <a:pt x="387" y="200"/>
                  </a:lnTo>
                  <a:lnTo>
                    <a:pt x="396" y="191"/>
                  </a:lnTo>
                  <a:lnTo>
                    <a:pt x="396" y="186"/>
                  </a:lnTo>
                  <a:lnTo>
                    <a:pt x="396" y="177"/>
                  </a:lnTo>
                  <a:lnTo>
                    <a:pt x="396" y="168"/>
                  </a:lnTo>
                  <a:lnTo>
                    <a:pt x="396" y="159"/>
                  </a:lnTo>
                  <a:lnTo>
                    <a:pt x="405" y="150"/>
                  </a:lnTo>
                  <a:lnTo>
                    <a:pt x="419" y="136"/>
                  </a:lnTo>
                  <a:lnTo>
                    <a:pt x="442" y="132"/>
                  </a:lnTo>
                  <a:lnTo>
                    <a:pt x="474" y="127"/>
                  </a:lnTo>
                  <a:lnTo>
                    <a:pt x="478" y="114"/>
                  </a:lnTo>
                  <a:lnTo>
                    <a:pt x="478" y="109"/>
                  </a:lnTo>
                  <a:lnTo>
                    <a:pt x="469" y="105"/>
                  </a:lnTo>
                  <a:lnTo>
                    <a:pt x="460" y="96"/>
                  </a:lnTo>
                  <a:lnTo>
                    <a:pt x="451" y="82"/>
                  </a:lnTo>
                  <a:lnTo>
                    <a:pt x="451" y="64"/>
                  </a:lnTo>
                  <a:lnTo>
                    <a:pt x="456" y="46"/>
                  </a:lnTo>
                  <a:lnTo>
                    <a:pt x="469" y="23"/>
                  </a:lnTo>
                  <a:lnTo>
                    <a:pt x="497" y="0"/>
                  </a:lnTo>
                  <a:lnTo>
                    <a:pt x="501" y="0"/>
                  </a:lnTo>
                  <a:lnTo>
                    <a:pt x="506" y="0"/>
                  </a:lnTo>
                  <a:lnTo>
                    <a:pt x="515" y="5"/>
                  </a:lnTo>
                  <a:lnTo>
                    <a:pt x="524" y="9"/>
                  </a:lnTo>
                  <a:lnTo>
                    <a:pt x="533" y="18"/>
                  </a:lnTo>
                  <a:lnTo>
                    <a:pt x="538" y="27"/>
                  </a:lnTo>
                  <a:lnTo>
                    <a:pt x="542" y="37"/>
                  </a:lnTo>
                  <a:lnTo>
                    <a:pt x="542" y="50"/>
                  </a:lnTo>
                  <a:lnTo>
                    <a:pt x="515" y="82"/>
                  </a:lnTo>
                  <a:lnTo>
                    <a:pt x="515" y="82"/>
                  </a:lnTo>
                  <a:lnTo>
                    <a:pt x="519" y="91"/>
                  </a:lnTo>
                  <a:lnTo>
                    <a:pt x="524" y="96"/>
                  </a:lnTo>
                  <a:lnTo>
                    <a:pt x="528" y="105"/>
                  </a:lnTo>
                  <a:lnTo>
                    <a:pt x="533" y="114"/>
                  </a:lnTo>
                  <a:lnTo>
                    <a:pt x="538" y="123"/>
                  </a:lnTo>
                  <a:lnTo>
                    <a:pt x="542" y="132"/>
                  </a:lnTo>
                  <a:lnTo>
                    <a:pt x="542" y="136"/>
                  </a:lnTo>
                  <a:lnTo>
                    <a:pt x="547" y="136"/>
                  </a:lnTo>
                  <a:lnTo>
                    <a:pt x="551" y="132"/>
                  </a:lnTo>
                  <a:lnTo>
                    <a:pt x="556" y="127"/>
                  </a:lnTo>
                  <a:lnTo>
                    <a:pt x="565" y="118"/>
                  </a:lnTo>
                  <a:lnTo>
                    <a:pt x="578" y="114"/>
                  </a:lnTo>
                  <a:lnTo>
                    <a:pt x="588" y="105"/>
                  </a:lnTo>
                  <a:lnTo>
                    <a:pt x="597" y="100"/>
                  </a:lnTo>
                  <a:lnTo>
                    <a:pt x="606" y="96"/>
                  </a:lnTo>
                  <a:lnTo>
                    <a:pt x="610" y="96"/>
                  </a:lnTo>
                  <a:lnTo>
                    <a:pt x="615" y="105"/>
                  </a:lnTo>
                  <a:lnTo>
                    <a:pt x="624" y="114"/>
                  </a:lnTo>
                  <a:lnTo>
                    <a:pt x="633" y="123"/>
                  </a:lnTo>
                  <a:lnTo>
                    <a:pt x="642" y="136"/>
                  </a:lnTo>
                  <a:lnTo>
                    <a:pt x="647" y="155"/>
                  </a:lnTo>
                  <a:lnTo>
                    <a:pt x="651" y="173"/>
                  </a:lnTo>
                  <a:lnTo>
                    <a:pt x="647" y="191"/>
                  </a:lnTo>
                  <a:lnTo>
                    <a:pt x="647" y="195"/>
                  </a:lnTo>
                  <a:lnTo>
                    <a:pt x="638" y="204"/>
                  </a:lnTo>
                  <a:lnTo>
                    <a:pt x="629" y="214"/>
                  </a:lnTo>
                  <a:lnTo>
                    <a:pt x="615" y="227"/>
                  </a:lnTo>
                  <a:lnTo>
                    <a:pt x="597" y="241"/>
                  </a:lnTo>
                  <a:lnTo>
                    <a:pt x="574" y="250"/>
                  </a:lnTo>
                  <a:lnTo>
                    <a:pt x="551" y="250"/>
                  </a:lnTo>
                  <a:lnTo>
                    <a:pt x="524" y="250"/>
                  </a:lnTo>
                  <a:lnTo>
                    <a:pt x="524" y="250"/>
                  </a:lnTo>
                  <a:lnTo>
                    <a:pt x="524" y="259"/>
                  </a:lnTo>
                  <a:lnTo>
                    <a:pt x="528" y="273"/>
                  </a:lnTo>
                  <a:lnTo>
                    <a:pt x="528" y="286"/>
                  </a:lnTo>
                  <a:lnTo>
                    <a:pt x="528" y="304"/>
                  </a:lnTo>
                  <a:lnTo>
                    <a:pt x="524" y="318"/>
                  </a:lnTo>
                  <a:lnTo>
                    <a:pt x="519" y="332"/>
                  </a:lnTo>
                  <a:lnTo>
                    <a:pt x="510" y="345"/>
                  </a:lnTo>
                  <a:lnTo>
                    <a:pt x="515" y="345"/>
                  </a:lnTo>
                  <a:lnTo>
                    <a:pt x="519" y="345"/>
                  </a:lnTo>
                  <a:lnTo>
                    <a:pt x="533" y="345"/>
                  </a:lnTo>
                  <a:lnTo>
                    <a:pt x="547" y="350"/>
                  </a:lnTo>
                  <a:lnTo>
                    <a:pt x="556" y="359"/>
                  </a:lnTo>
                  <a:lnTo>
                    <a:pt x="565" y="368"/>
                  </a:lnTo>
                  <a:lnTo>
                    <a:pt x="569" y="381"/>
                  </a:lnTo>
                  <a:lnTo>
                    <a:pt x="569" y="400"/>
                  </a:lnTo>
                  <a:lnTo>
                    <a:pt x="569" y="400"/>
                  </a:lnTo>
                  <a:lnTo>
                    <a:pt x="578" y="395"/>
                  </a:lnTo>
                  <a:lnTo>
                    <a:pt x="583" y="390"/>
                  </a:lnTo>
                  <a:lnTo>
                    <a:pt x="597" y="390"/>
                  </a:lnTo>
                  <a:lnTo>
                    <a:pt x="606" y="386"/>
                  </a:lnTo>
                  <a:lnTo>
                    <a:pt x="619" y="386"/>
                  </a:lnTo>
                  <a:lnTo>
                    <a:pt x="633" y="386"/>
                  </a:lnTo>
                  <a:lnTo>
                    <a:pt x="647" y="390"/>
                  </a:lnTo>
                  <a:lnTo>
                    <a:pt x="651" y="395"/>
                  </a:lnTo>
                  <a:lnTo>
                    <a:pt x="651" y="409"/>
                  </a:lnTo>
                  <a:lnTo>
                    <a:pt x="656" y="422"/>
                  </a:lnTo>
                  <a:lnTo>
                    <a:pt x="660" y="445"/>
                  </a:lnTo>
                  <a:lnTo>
                    <a:pt x="656" y="463"/>
                  </a:lnTo>
                  <a:lnTo>
                    <a:pt x="647" y="486"/>
                  </a:lnTo>
                  <a:lnTo>
                    <a:pt x="638" y="495"/>
                  </a:lnTo>
                  <a:lnTo>
                    <a:pt x="629" y="504"/>
                  </a:lnTo>
                  <a:lnTo>
                    <a:pt x="615" y="508"/>
                  </a:lnTo>
                  <a:lnTo>
                    <a:pt x="601" y="513"/>
                  </a:lnTo>
                  <a:lnTo>
                    <a:pt x="597" y="518"/>
                  </a:lnTo>
                  <a:lnTo>
                    <a:pt x="597" y="522"/>
                  </a:lnTo>
                  <a:lnTo>
                    <a:pt x="592" y="531"/>
                  </a:lnTo>
                  <a:lnTo>
                    <a:pt x="588" y="545"/>
                  </a:lnTo>
                  <a:lnTo>
                    <a:pt x="578" y="558"/>
                  </a:lnTo>
                  <a:lnTo>
                    <a:pt x="569" y="572"/>
                  </a:lnTo>
                  <a:lnTo>
                    <a:pt x="556" y="581"/>
                  </a:lnTo>
                  <a:lnTo>
                    <a:pt x="542" y="590"/>
                  </a:lnTo>
                  <a:lnTo>
                    <a:pt x="533" y="595"/>
                  </a:lnTo>
                  <a:lnTo>
                    <a:pt x="519" y="599"/>
                  </a:lnTo>
                  <a:lnTo>
                    <a:pt x="510" y="599"/>
                  </a:lnTo>
                  <a:lnTo>
                    <a:pt x="501" y="595"/>
                  </a:lnTo>
                  <a:lnTo>
                    <a:pt x="497" y="590"/>
                  </a:lnTo>
                  <a:lnTo>
                    <a:pt x="492" y="590"/>
                  </a:lnTo>
                  <a:lnTo>
                    <a:pt x="492" y="586"/>
                  </a:lnTo>
                  <a:lnTo>
                    <a:pt x="487" y="586"/>
                  </a:lnTo>
                  <a:lnTo>
                    <a:pt x="487" y="586"/>
                  </a:lnTo>
                  <a:lnTo>
                    <a:pt x="483" y="595"/>
                  </a:lnTo>
                  <a:lnTo>
                    <a:pt x="478" y="608"/>
                  </a:lnTo>
                  <a:lnTo>
                    <a:pt x="469" y="622"/>
                  </a:lnTo>
                  <a:lnTo>
                    <a:pt x="456" y="640"/>
                  </a:lnTo>
                  <a:lnTo>
                    <a:pt x="442" y="654"/>
                  </a:lnTo>
                  <a:lnTo>
                    <a:pt x="424" y="667"/>
                  </a:lnTo>
                  <a:lnTo>
                    <a:pt x="405" y="676"/>
                  </a:lnTo>
                  <a:lnTo>
                    <a:pt x="378" y="640"/>
                  </a:lnTo>
                  <a:lnTo>
                    <a:pt x="374" y="640"/>
                  </a:lnTo>
                  <a:lnTo>
                    <a:pt x="369" y="645"/>
                  </a:lnTo>
                  <a:lnTo>
                    <a:pt x="355" y="645"/>
                  </a:lnTo>
                  <a:lnTo>
                    <a:pt x="346" y="645"/>
                  </a:lnTo>
                  <a:lnTo>
                    <a:pt x="333" y="645"/>
                  </a:lnTo>
                  <a:lnTo>
                    <a:pt x="324" y="636"/>
                  </a:lnTo>
                  <a:lnTo>
                    <a:pt x="319" y="626"/>
                  </a:lnTo>
                  <a:lnTo>
                    <a:pt x="324" y="613"/>
                  </a:lnTo>
                  <a:lnTo>
                    <a:pt x="324" y="595"/>
                  </a:lnTo>
                  <a:lnTo>
                    <a:pt x="319" y="595"/>
                  </a:lnTo>
                  <a:lnTo>
                    <a:pt x="310" y="590"/>
                  </a:lnTo>
                  <a:lnTo>
                    <a:pt x="296" y="581"/>
                  </a:lnTo>
                  <a:lnTo>
                    <a:pt x="287" y="572"/>
                  </a:lnTo>
                  <a:lnTo>
                    <a:pt x="278" y="554"/>
                  </a:lnTo>
                  <a:lnTo>
                    <a:pt x="283" y="531"/>
                  </a:lnTo>
                  <a:lnTo>
                    <a:pt x="292" y="504"/>
                  </a:lnTo>
                  <a:lnTo>
                    <a:pt x="319" y="468"/>
                  </a:lnTo>
                  <a:lnTo>
                    <a:pt x="319" y="468"/>
                  </a:lnTo>
                  <a:lnTo>
                    <a:pt x="305" y="463"/>
                  </a:lnTo>
                  <a:lnTo>
                    <a:pt x="292" y="459"/>
                  </a:lnTo>
                  <a:lnTo>
                    <a:pt x="278" y="449"/>
                  </a:lnTo>
                  <a:lnTo>
                    <a:pt x="260" y="440"/>
                  </a:lnTo>
                  <a:lnTo>
                    <a:pt x="251" y="431"/>
                  </a:lnTo>
                  <a:lnTo>
                    <a:pt x="242" y="418"/>
                  </a:lnTo>
                  <a:lnTo>
                    <a:pt x="237" y="404"/>
                  </a:lnTo>
                  <a:lnTo>
                    <a:pt x="232" y="404"/>
                  </a:lnTo>
                  <a:lnTo>
                    <a:pt x="228" y="404"/>
                  </a:lnTo>
                  <a:lnTo>
                    <a:pt x="219" y="400"/>
                  </a:lnTo>
                  <a:lnTo>
                    <a:pt x="205" y="400"/>
                  </a:lnTo>
                  <a:lnTo>
                    <a:pt x="196" y="395"/>
                  </a:lnTo>
                  <a:lnTo>
                    <a:pt x="182" y="390"/>
                  </a:lnTo>
                  <a:lnTo>
                    <a:pt x="173" y="381"/>
                  </a:lnTo>
                  <a:lnTo>
                    <a:pt x="164" y="372"/>
                  </a:lnTo>
                  <a:lnTo>
                    <a:pt x="160" y="377"/>
                  </a:lnTo>
                  <a:lnTo>
                    <a:pt x="155" y="381"/>
                  </a:lnTo>
                  <a:lnTo>
                    <a:pt x="141" y="381"/>
                  </a:lnTo>
                  <a:lnTo>
                    <a:pt x="132" y="386"/>
                  </a:lnTo>
                  <a:lnTo>
                    <a:pt x="119" y="390"/>
                  </a:lnTo>
                  <a:lnTo>
                    <a:pt x="105" y="390"/>
                  </a:lnTo>
                  <a:lnTo>
                    <a:pt x="91" y="390"/>
                  </a:lnTo>
                  <a:lnTo>
                    <a:pt x="82" y="386"/>
                  </a:lnTo>
                  <a:lnTo>
                    <a:pt x="82" y="386"/>
                  </a:lnTo>
                  <a:lnTo>
                    <a:pt x="78" y="390"/>
                  </a:lnTo>
                  <a:lnTo>
                    <a:pt x="73" y="395"/>
                  </a:lnTo>
                  <a:lnTo>
                    <a:pt x="69" y="404"/>
                  </a:lnTo>
                  <a:lnTo>
                    <a:pt x="59" y="409"/>
                  </a:lnTo>
                  <a:lnTo>
                    <a:pt x="46" y="418"/>
                  </a:lnTo>
                  <a:lnTo>
                    <a:pt x="32" y="422"/>
                  </a:lnTo>
                  <a:lnTo>
                    <a:pt x="9" y="422"/>
                  </a:lnTo>
                  <a:lnTo>
                    <a:pt x="9" y="422"/>
                  </a:lnTo>
                  <a:lnTo>
                    <a:pt x="5" y="409"/>
                  </a:lnTo>
                  <a:lnTo>
                    <a:pt x="5" y="395"/>
                  </a:lnTo>
                  <a:lnTo>
                    <a:pt x="0" y="377"/>
                  </a:lnTo>
                  <a:lnTo>
                    <a:pt x="0" y="359"/>
                  </a:lnTo>
                  <a:lnTo>
                    <a:pt x="0" y="341"/>
                  </a:lnTo>
                  <a:lnTo>
                    <a:pt x="0" y="327"/>
                  </a:lnTo>
                  <a:lnTo>
                    <a:pt x="9" y="313"/>
                  </a:lnTo>
                  <a:lnTo>
                    <a:pt x="9" y="313"/>
                  </a:lnTo>
                  <a:lnTo>
                    <a:pt x="18" y="318"/>
                  </a:lnTo>
                  <a:lnTo>
                    <a:pt x="28" y="318"/>
                  </a:lnTo>
                  <a:lnTo>
                    <a:pt x="37" y="322"/>
                  </a:lnTo>
                  <a:lnTo>
                    <a:pt x="46" y="327"/>
                  </a:lnTo>
                  <a:lnTo>
                    <a:pt x="59" y="332"/>
                  </a:lnTo>
                  <a:lnTo>
                    <a:pt x="69" y="336"/>
                  </a:lnTo>
                  <a:lnTo>
                    <a:pt x="73" y="341"/>
                  </a:lnTo>
                  <a:lnTo>
                    <a:pt x="87" y="336"/>
                  </a:lnTo>
                  <a:lnTo>
                    <a:pt x="87" y="336"/>
                  </a:lnTo>
                  <a:lnTo>
                    <a:pt x="87" y="327"/>
                  </a:lnTo>
                  <a:lnTo>
                    <a:pt x="87" y="322"/>
                  </a:lnTo>
                  <a:lnTo>
                    <a:pt x="91" y="313"/>
                  </a:lnTo>
                  <a:lnTo>
                    <a:pt x="96" y="300"/>
                  </a:lnTo>
                  <a:lnTo>
                    <a:pt x="100" y="291"/>
                  </a:lnTo>
                  <a:lnTo>
                    <a:pt x="105" y="282"/>
                  </a:lnTo>
                  <a:lnTo>
                    <a:pt x="114" y="277"/>
                  </a:lnTo>
                  <a:lnTo>
                    <a:pt x="114" y="241"/>
                  </a:lnTo>
                  <a:lnTo>
                    <a:pt x="110" y="241"/>
                  </a:lnTo>
                  <a:lnTo>
                    <a:pt x="100" y="241"/>
                  </a:lnTo>
                  <a:lnTo>
                    <a:pt x="87" y="241"/>
                  </a:lnTo>
                  <a:lnTo>
                    <a:pt x="69" y="241"/>
                  </a:lnTo>
                  <a:lnTo>
                    <a:pt x="50" y="241"/>
                  </a:lnTo>
                  <a:lnTo>
                    <a:pt x="37" y="241"/>
                  </a:lnTo>
                  <a:lnTo>
                    <a:pt x="23" y="241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9" y="218"/>
                  </a:lnTo>
                  <a:lnTo>
                    <a:pt x="9" y="204"/>
                  </a:lnTo>
                  <a:lnTo>
                    <a:pt x="9" y="186"/>
                  </a:lnTo>
                  <a:lnTo>
                    <a:pt x="14" y="164"/>
                  </a:lnTo>
                  <a:lnTo>
                    <a:pt x="23" y="141"/>
                  </a:lnTo>
                  <a:lnTo>
                    <a:pt x="41" y="118"/>
                  </a:lnTo>
                  <a:lnTo>
                    <a:pt x="64" y="9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4" name="Freeform 76"/>
            <p:cNvSpPr>
              <a:spLocks/>
            </p:cNvSpPr>
            <p:nvPr/>
          </p:nvSpPr>
          <p:spPr bwMode="auto">
            <a:xfrm>
              <a:off x="3580" y="1557"/>
              <a:ext cx="369" cy="225"/>
            </a:xfrm>
            <a:custGeom>
              <a:avLst/>
              <a:gdLst/>
              <a:ahLst/>
              <a:cxnLst>
                <a:cxn ang="0">
                  <a:pos x="41" y="73"/>
                </a:cxn>
                <a:cxn ang="0">
                  <a:pos x="109" y="36"/>
                </a:cxn>
                <a:cxn ang="0">
                  <a:pos x="128" y="27"/>
                </a:cxn>
                <a:cxn ang="0">
                  <a:pos x="164" y="18"/>
                </a:cxn>
                <a:cxn ang="0">
                  <a:pos x="269" y="4"/>
                </a:cxn>
                <a:cxn ang="0">
                  <a:pos x="305" y="14"/>
                </a:cxn>
                <a:cxn ang="0">
                  <a:pos x="346" y="23"/>
                </a:cxn>
                <a:cxn ang="0">
                  <a:pos x="342" y="41"/>
                </a:cxn>
                <a:cxn ang="0">
                  <a:pos x="319" y="32"/>
                </a:cxn>
                <a:cxn ang="0">
                  <a:pos x="287" y="23"/>
                </a:cxn>
                <a:cxn ang="0">
                  <a:pos x="269" y="23"/>
                </a:cxn>
                <a:cxn ang="0">
                  <a:pos x="251" y="23"/>
                </a:cxn>
                <a:cxn ang="0">
                  <a:pos x="246" y="23"/>
                </a:cxn>
                <a:cxn ang="0">
                  <a:pos x="264" y="27"/>
                </a:cxn>
                <a:cxn ang="0">
                  <a:pos x="305" y="45"/>
                </a:cxn>
                <a:cxn ang="0">
                  <a:pos x="301" y="109"/>
                </a:cxn>
                <a:cxn ang="0">
                  <a:pos x="346" y="86"/>
                </a:cxn>
                <a:cxn ang="0">
                  <a:pos x="351" y="91"/>
                </a:cxn>
                <a:cxn ang="0">
                  <a:pos x="351" y="109"/>
                </a:cxn>
                <a:cxn ang="0">
                  <a:pos x="369" y="150"/>
                </a:cxn>
                <a:cxn ang="0">
                  <a:pos x="355" y="154"/>
                </a:cxn>
                <a:cxn ang="0">
                  <a:pos x="319" y="168"/>
                </a:cxn>
                <a:cxn ang="0">
                  <a:pos x="296" y="177"/>
                </a:cxn>
                <a:cxn ang="0">
                  <a:pos x="292" y="141"/>
                </a:cxn>
                <a:cxn ang="0">
                  <a:pos x="251" y="77"/>
                </a:cxn>
                <a:cxn ang="0">
                  <a:pos x="228" y="68"/>
                </a:cxn>
                <a:cxn ang="0">
                  <a:pos x="246" y="109"/>
                </a:cxn>
                <a:cxn ang="0">
                  <a:pos x="264" y="177"/>
                </a:cxn>
                <a:cxn ang="0">
                  <a:pos x="255" y="200"/>
                </a:cxn>
                <a:cxn ang="0">
                  <a:pos x="219" y="209"/>
                </a:cxn>
                <a:cxn ang="0">
                  <a:pos x="187" y="222"/>
                </a:cxn>
                <a:cxn ang="0">
                  <a:pos x="178" y="200"/>
                </a:cxn>
                <a:cxn ang="0">
                  <a:pos x="132" y="177"/>
                </a:cxn>
                <a:cxn ang="0">
                  <a:pos x="87" y="145"/>
                </a:cxn>
                <a:cxn ang="0">
                  <a:pos x="100" y="145"/>
                </a:cxn>
                <a:cxn ang="0">
                  <a:pos x="123" y="154"/>
                </a:cxn>
                <a:cxn ang="0">
                  <a:pos x="146" y="163"/>
                </a:cxn>
                <a:cxn ang="0">
                  <a:pos x="160" y="172"/>
                </a:cxn>
                <a:cxn ang="0">
                  <a:pos x="201" y="172"/>
                </a:cxn>
                <a:cxn ang="0">
                  <a:pos x="246" y="145"/>
                </a:cxn>
                <a:cxn ang="0">
                  <a:pos x="232" y="150"/>
                </a:cxn>
                <a:cxn ang="0">
                  <a:pos x="196" y="154"/>
                </a:cxn>
                <a:cxn ang="0">
                  <a:pos x="150" y="141"/>
                </a:cxn>
                <a:cxn ang="0">
                  <a:pos x="114" y="132"/>
                </a:cxn>
                <a:cxn ang="0">
                  <a:pos x="96" y="127"/>
                </a:cxn>
                <a:cxn ang="0">
                  <a:pos x="96" y="118"/>
                </a:cxn>
                <a:cxn ang="0">
                  <a:pos x="114" y="91"/>
                </a:cxn>
                <a:cxn ang="0">
                  <a:pos x="132" y="68"/>
                </a:cxn>
                <a:cxn ang="0">
                  <a:pos x="137" y="59"/>
                </a:cxn>
                <a:cxn ang="0">
                  <a:pos x="150" y="45"/>
                </a:cxn>
                <a:cxn ang="0">
                  <a:pos x="150" y="32"/>
                </a:cxn>
                <a:cxn ang="0">
                  <a:pos x="132" y="50"/>
                </a:cxn>
                <a:cxn ang="0">
                  <a:pos x="96" y="86"/>
                </a:cxn>
                <a:cxn ang="0">
                  <a:pos x="78" y="104"/>
                </a:cxn>
                <a:cxn ang="0">
                  <a:pos x="69" y="104"/>
                </a:cxn>
                <a:cxn ang="0">
                  <a:pos x="55" y="95"/>
                </a:cxn>
                <a:cxn ang="0">
                  <a:pos x="41" y="100"/>
                </a:cxn>
                <a:cxn ang="0">
                  <a:pos x="50" y="113"/>
                </a:cxn>
                <a:cxn ang="0">
                  <a:pos x="59" y="127"/>
                </a:cxn>
                <a:cxn ang="0">
                  <a:pos x="46" y="154"/>
                </a:cxn>
                <a:cxn ang="0">
                  <a:pos x="37" y="141"/>
                </a:cxn>
                <a:cxn ang="0">
                  <a:pos x="14" y="127"/>
                </a:cxn>
              </a:cxnLst>
              <a:rect l="0" t="0" r="r" b="b"/>
              <a:pathLst>
                <a:path w="369" h="222">
                  <a:moveTo>
                    <a:pt x="0" y="122"/>
                  </a:moveTo>
                  <a:lnTo>
                    <a:pt x="55" y="82"/>
                  </a:lnTo>
                  <a:lnTo>
                    <a:pt x="41" y="73"/>
                  </a:lnTo>
                  <a:lnTo>
                    <a:pt x="87" y="36"/>
                  </a:lnTo>
                  <a:lnTo>
                    <a:pt x="105" y="41"/>
                  </a:lnTo>
                  <a:lnTo>
                    <a:pt x="109" y="36"/>
                  </a:lnTo>
                  <a:lnTo>
                    <a:pt x="114" y="36"/>
                  </a:lnTo>
                  <a:lnTo>
                    <a:pt x="119" y="32"/>
                  </a:lnTo>
                  <a:lnTo>
                    <a:pt x="128" y="27"/>
                  </a:lnTo>
                  <a:lnTo>
                    <a:pt x="141" y="27"/>
                  </a:lnTo>
                  <a:lnTo>
                    <a:pt x="150" y="23"/>
                  </a:lnTo>
                  <a:lnTo>
                    <a:pt x="164" y="18"/>
                  </a:lnTo>
                  <a:lnTo>
                    <a:pt x="173" y="18"/>
                  </a:lnTo>
                  <a:lnTo>
                    <a:pt x="264" y="0"/>
                  </a:lnTo>
                  <a:lnTo>
                    <a:pt x="269" y="4"/>
                  </a:lnTo>
                  <a:lnTo>
                    <a:pt x="278" y="4"/>
                  </a:lnTo>
                  <a:lnTo>
                    <a:pt x="287" y="9"/>
                  </a:lnTo>
                  <a:lnTo>
                    <a:pt x="305" y="14"/>
                  </a:lnTo>
                  <a:lnTo>
                    <a:pt x="319" y="14"/>
                  </a:lnTo>
                  <a:lnTo>
                    <a:pt x="333" y="18"/>
                  </a:lnTo>
                  <a:lnTo>
                    <a:pt x="346" y="23"/>
                  </a:lnTo>
                  <a:lnTo>
                    <a:pt x="355" y="27"/>
                  </a:lnTo>
                  <a:lnTo>
                    <a:pt x="346" y="41"/>
                  </a:lnTo>
                  <a:lnTo>
                    <a:pt x="342" y="41"/>
                  </a:lnTo>
                  <a:lnTo>
                    <a:pt x="337" y="41"/>
                  </a:lnTo>
                  <a:lnTo>
                    <a:pt x="328" y="36"/>
                  </a:lnTo>
                  <a:lnTo>
                    <a:pt x="319" y="32"/>
                  </a:lnTo>
                  <a:lnTo>
                    <a:pt x="305" y="27"/>
                  </a:lnTo>
                  <a:lnTo>
                    <a:pt x="296" y="27"/>
                  </a:lnTo>
                  <a:lnTo>
                    <a:pt x="287" y="23"/>
                  </a:lnTo>
                  <a:lnTo>
                    <a:pt x="278" y="23"/>
                  </a:lnTo>
                  <a:lnTo>
                    <a:pt x="273" y="23"/>
                  </a:lnTo>
                  <a:lnTo>
                    <a:pt x="269" y="23"/>
                  </a:lnTo>
                  <a:lnTo>
                    <a:pt x="264" y="23"/>
                  </a:lnTo>
                  <a:lnTo>
                    <a:pt x="255" y="23"/>
                  </a:lnTo>
                  <a:lnTo>
                    <a:pt x="251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51" y="27"/>
                  </a:lnTo>
                  <a:lnTo>
                    <a:pt x="264" y="27"/>
                  </a:lnTo>
                  <a:lnTo>
                    <a:pt x="273" y="32"/>
                  </a:lnTo>
                  <a:lnTo>
                    <a:pt x="292" y="36"/>
                  </a:lnTo>
                  <a:lnTo>
                    <a:pt x="305" y="45"/>
                  </a:lnTo>
                  <a:lnTo>
                    <a:pt x="323" y="59"/>
                  </a:lnTo>
                  <a:lnTo>
                    <a:pt x="337" y="68"/>
                  </a:lnTo>
                  <a:lnTo>
                    <a:pt x="301" y="109"/>
                  </a:lnTo>
                  <a:lnTo>
                    <a:pt x="301" y="113"/>
                  </a:lnTo>
                  <a:lnTo>
                    <a:pt x="314" y="113"/>
                  </a:lnTo>
                  <a:lnTo>
                    <a:pt x="346" y="86"/>
                  </a:lnTo>
                  <a:lnTo>
                    <a:pt x="355" y="86"/>
                  </a:lnTo>
                  <a:lnTo>
                    <a:pt x="355" y="86"/>
                  </a:lnTo>
                  <a:lnTo>
                    <a:pt x="351" y="91"/>
                  </a:lnTo>
                  <a:lnTo>
                    <a:pt x="351" y="95"/>
                  </a:lnTo>
                  <a:lnTo>
                    <a:pt x="351" y="100"/>
                  </a:lnTo>
                  <a:lnTo>
                    <a:pt x="351" y="109"/>
                  </a:lnTo>
                  <a:lnTo>
                    <a:pt x="355" y="122"/>
                  </a:lnTo>
                  <a:lnTo>
                    <a:pt x="360" y="136"/>
                  </a:lnTo>
                  <a:lnTo>
                    <a:pt x="369" y="150"/>
                  </a:lnTo>
                  <a:lnTo>
                    <a:pt x="369" y="150"/>
                  </a:lnTo>
                  <a:lnTo>
                    <a:pt x="364" y="150"/>
                  </a:lnTo>
                  <a:lnTo>
                    <a:pt x="355" y="154"/>
                  </a:lnTo>
                  <a:lnTo>
                    <a:pt x="346" y="154"/>
                  </a:lnTo>
                  <a:lnTo>
                    <a:pt x="333" y="159"/>
                  </a:lnTo>
                  <a:lnTo>
                    <a:pt x="319" y="168"/>
                  </a:lnTo>
                  <a:lnTo>
                    <a:pt x="310" y="172"/>
                  </a:lnTo>
                  <a:lnTo>
                    <a:pt x="296" y="181"/>
                  </a:lnTo>
                  <a:lnTo>
                    <a:pt x="296" y="177"/>
                  </a:lnTo>
                  <a:lnTo>
                    <a:pt x="296" y="172"/>
                  </a:lnTo>
                  <a:lnTo>
                    <a:pt x="292" y="159"/>
                  </a:lnTo>
                  <a:lnTo>
                    <a:pt x="292" y="141"/>
                  </a:lnTo>
                  <a:lnTo>
                    <a:pt x="283" y="122"/>
                  </a:lnTo>
                  <a:lnTo>
                    <a:pt x="269" y="100"/>
                  </a:lnTo>
                  <a:lnTo>
                    <a:pt x="251" y="77"/>
                  </a:lnTo>
                  <a:lnTo>
                    <a:pt x="228" y="54"/>
                  </a:lnTo>
                  <a:lnTo>
                    <a:pt x="228" y="68"/>
                  </a:lnTo>
                  <a:lnTo>
                    <a:pt x="228" y="68"/>
                  </a:lnTo>
                  <a:lnTo>
                    <a:pt x="232" y="77"/>
                  </a:lnTo>
                  <a:lnTo>
                    <a:pt x="242" y="91"/>
                  </a:lnTo>
                  <a:lnTo>
                    <a:pt x="246" y="109"/>
                  </a:lnTo>
                  <a:lnTo>
                    <a:pt x="255" y="132"/>
                  </a:lnTo>
                  <a:lnTo>
                    <a:pt x="260" y="154"/>
                  </a:lnTo>
                  <a:lnTo>
                    <a:pt x="264" y="177"/>
                  </a:lnTo>
                  <a:lnTo>
                    <a:pt x="264" y="200"/>
                  </a:lnTo>
                  <a:lnTo>
                    <a:pt x="260" y="200"/>
                  </a:lnTo>
                  <a:lnTo>
                    <a:pt x="255" y="200"/>
                  </a:lnTo>
                  <a:lnTo>
                    <a:pt x="246" y="204"/>
                  </a:lnTo>
                  <a:lnTo>
                    <a:pt x="232" y="204"/>
                  </a:lnTo>
                  <a:lnTo>
                    <a:pt x="219" y="209"/>
                  </a:lnTo>
                  <a:lnTo>
                    <a:pt x="205" y="213"/>
                  </a:lnTo>
                  <a:lnTo>
                    <a:pt x="196" y="218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82" y="213"/>
                  </a:lnTo>
                  <a:lnTo>
                    <a:pt x="178" y="200"/>
                  </a:lnTo>
                  <a:lnTo>
                    <a:pt x="164" y="191"/>
                  </a:lnTo>
                  <a:lnTo>
                    <a:pt x="150" y="181"/>
                  </a:lnTo>
                  <a:lnTo>
                    <a:pt x="132" y="177"/>
                  </a:lnTo>
                  <a:lnTo>
                    <a:pt x="109" y="181"/>
                  </a:lnTo>
                  <a:lnTo>
                    <a:pt x="78" y="195"/>
                  </a:lnTo>
                  <a:lnTo>
                    <a:pt x="87" y="145"/>
                  </a:lnTo>
                  <a:lnTo>
                    <a:pt x="87" y="145"/>
                  </a:lnTo>
                  <a:lnTo>
                    <a:pt x="91" y="145"/>
                  </a:lnTo>
                  <a:lnTo>
                    <a:pt x="100" y="145"/>
                  </a:lnTo>
                  <a:lnTo>
                    <a:pt x="105" y="150"/>
                  </a:lnTo>
                  <a:lnTo>
                    <a:pt x="114" y="150"/>
                  </a:lnTo>
                  <a:lnTo>
                    <a:pt x="123" y="154"/>
                  </a:lnTo>
                  <a:lnTo>
                    <a:pt x="128" y="159"/>
                  </a:lnTo>
                  <a:lnTo>
                    <a:pt x="137" y="163"/>
                  </a:lnTo>
                  <a:lnTo>
                    <a:pt x="146" y="163"/>
                  </a:lnTo>
                  <a:lnTo>
                    <a:pt x="146" y="163"/>
                  </a:lnTo>
                  <a:lnTo>
                    <a:pt x="150" y="168"/>
                  </a:lnTo>
                  <a:lnTo>
                    <a:pt x="160" y="172"/>
                  </a:lnTo>
                  <a:lnTo>
                    <a:pt x="169" y="172"/>
                  </a:lnTo>
                  <a:lnTo>
                    <a:pt x="182" y="177"/>
                  </a:lnTo>
                  <a:lnTo>
                    <a:pt x="201" y="172"/>
                  </a:lnTo>
                  <a:lnTo>
                    <a:pt x="223" y="168"/>
                  </a:lnTo>
                  <a:lnTo>
                    <a:pt x="255" y="154"/>
                  </a:lnTo>
                  <a:lnTo>
                    <a:pt x="246" y="145"/>
                  </a:lnTo>
                  <a:lnTo>
                    <a:pt x="246" y="145"/>
                  </a:lnTo>
                  <a:lnTo>
                    <a:pt x="237" y="145"/>
                  </a:lnTo>
                  <a:lnTo>
                    <a:pt x="232" y="150"/>
                  </a:lnTo>
                  <a:lnTo>
                    <a:pt x="219" y="154"/>
                  </a:lnTo>
                  <a:lnTo>
                    <a:pt x="210" y="154"/>
                  </a:lnTo>
                  <a:lnTo>
                    <a:pt x="196" y="154"/>
                  </a:lnTo>
                  <a:lnTo>
                    <a:pt x="178" y="154"/>
                  </a:lnTo>
                  <a:lnTo>
                    <a:pt x="164" y="150"/>
                  </a:lnTo>
                  <a:lnTo>
                    <a:pt x="150" y="141"/>
                  </a:lnTo>
                  <a:lnTo>
                    <a:pt x="137" y="136"/>
                  </a:lnTo>
                  <a:lnTo>
                    <a:pt x="128" y="132"/>
                  </a:lnTo>
                  <a:lnTo>
                    <a:pt x="114" y="132"/>
                  </a:lnTo>
                  <a:lnTo>
                    <a:pt x="105" y="127"/>
                  </a:lnTo>
                  <a:lnTo>
                    <a:pt x="100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91" y="122"/>
                  </a:lnTo>
                  <a:lnTo>
                    <a:pt x="96" y="118"/>
                  </a:lnTo>
                  <a:lnTo>
                    <a:pt x="100" y="109"/>
                  </a:lnTo>
                  <a:lnTo>
                    <a:pt x="105" y="100"/>
                  </a:lnTo>
                  <a:lnTo>
                    <a:pt x="114" y="91"/>
                  </a:lnTo>
                  <a:lnTo>
                    <a:pt x="119" y="82"/>
                  </a:lnTo>
                  <a:lnTo>
                    <a:pt x="128" y="73"/>
                  </a:lnTo>
                  <a:lnTo>
                    <a:pt x="132" y="68"/>
                  </a:lnTo>
                  <a:lnTo>
                    <a:pt x="132" y="68"/>
                  </a:lnTo>
                  <a:lnTo>
                    <a:pt x="137" y="63"/>
                  </a:lnTo>
                  <a:lnTo>
                    <a:pt x="137" y="59"/>
                  </a:lnTo>
                  <a:lnTo>
                    <a:pt x="141" y="54"/>
                  </a:lnTo>
                  <a:lnTo>
                    <a:pt x="146" y="50"/>
                  </a:lnTo>
                  <a:lnTo>
                    <a:pt x="150" y="45"/>
                  </a:lnTo>
                  <a:lnTo>
                    <a:pt x="155" y="36"/>
                  </a:lnTo>
                  <a:lnTo>
                    <a:pt x="155" y="32"/>
                  </a:lnTo>
                  <a:lnTo>
                    <a:pt x="150" y="32"/>
                  </a:lnTo>
                  <a:lnTo>
                    <a:pt x="146" y="36"/>
                  </a:lnTo>
                  <a:lnTo>
                    <a:pt x="141" y="41"/>
                  </a:lnTo>
                  <a:lnTo>
                    <a:pt x="132" y="50"/>
                  </a:lnTo>
                  <a:lnTo>
                    <a:pt x="119" y="59"/>
                  </a:lnTo>
                  <a:lnTo>
                    <a:pt x="109" y="73"/>
                  </a:lnTo>
                  <a:lnTo>
                    <a:pt x="96" y="86"/>
                  </a:lnTo>
                  <a:lnTo>
                    <a:pt x="87" y="95"/>
                  </a:lnTo>
                  <a:lnTo>
                    <a:pt x="78" y="104"/>
                  </a:lnTo>
                  <a:lnTo>
                    <a:pt x="78" y="104"/>
                  </a:lnTo>
                  <a:lnTo>
                    <a:pt x="78" y="104"/>
                  </a:lnTo>
                  <a:lnTo>
                    <a:pt x="73" y="104"/>
                  </a:lnTo>
                  <a:lnTo>
                    <a:pt x="69" y="104"/>
                  </a:lnTo>
                  <a:lnTo>
                    <a:pt x="64" y="100"/>
                  </a:lnTo>
                  <a:lnTo>
                    <a:pt x="59" y="100"/>
                  </a:lnTo>
                  <a:lnTo>
                    <a:pt x="55" y="95"/>
                  </a:lnTo>
                  <a:lnTo>
                    <a:pt x="55" y="91"/>
                  </a:lnTo>
                  <a:lnTo>
                    <a:pt x="41" y="100"/>
                  </a:lnTo>
                  <a:lnTo>
                    <a:pt x="41" y="100"/>
                  </a:lnTo>
                  <a:lnTo>
                    <a:pt x="46" y="104"/>
                  </a:lnTo>
                  <a:lnTo>
                    <a:pt x="46" y="109"/>
                  </a:lnTo>
                  <a:lnTo>
                    <a:pt x="50" y="113"/>
                  </a:lnTo>
                  <a:lnTo>
                    <a:pt x="55" y="118"/>
                  </a:lnTo>
                  <a:lnTo>
                    <a:pt x="59" y="122"/>
                  </a:lnTo>
                  <a:lnTo>
                    <a:pt x="59" y="127"/>
                  </a:lnTo>
                  <a:lnTo>
                    <a:pt x="64" y="132"/>
                  </a:lnTo>
                  <a:lnTo>
                    <a:pt x="59" y="150"/>
                  </a:lnTo>
                  <a:lnTo>
                    <a:pt x="46" y="154"/>
                  </a:lnTo>
                  <a:lnTo>
                    <a:pt x="41" y="150"/>
                  </a:lnTo>
                  <a:lnTo>
                    <a:pt x="41" y="145"/>
                  </a:lnTo>
                  <a:lnTo>
                    <a:pt x="37" y="141"/>
                  </a:lnTo>
                  <a:lnTo>
                    <a:pt x="28" y="136"/>
                  </a:lnTo>
                  <a:lnTo>
                    <a:pt x="23" y="132"/>
                  </a:lnTo>
                  <a:lnTo>
                    <a:pt x="14" y="127"/>
                  </a:lnTo>
                  <a:lnTo>
                    <a:pt x="9" y="122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5" name="Freeform 77"/>
            <p:cNvSpPr>
              <a:spLocks/>
            </p:cNvSpPr>
            <p:nvPr/>
          </p:nvSpPr>
          <p:spPr bwMode="auto">
            <a:xfrm>
              <a:off x="3940" y="1589"/>
              <a:ext cx="27" cy="27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4" y="31"/>
                </a:cxn>
                <a:cxn ang="0">
                  <a:pos x="27" y="4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9" y="13"/>
                </a:cxn>
                <a:cxn ang="0">
                  <a:pos x="4" y="18"/>
                </a:cxn>
                <a:cxn ang="0">
                  <a:pos x="4" y="22"/>
                </a:cxn>
                <a:cxn ang="0">
                  <a:pos x="0" y="27"/>
                </a:cxn>
                <a:cxn ang="0">
                  <a:pos x="0" y="31"/>
                </a:cxn>
              </a:cxnLst>
              <a:rect l="0" t="0" r="r" b="b"/>
              <a:pathLst>
                <a:path w="27" h="31">
                  <a:moveTo>
                    <a:pt x="0" y="31"/>
                  </a:moveTo>
                  <a:lnTo>
                    <a:pt x="4" y="31"/>
                  </a:lnTo>
                  <a:lnTo>
                    <a:pt x="27" y="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9" y="13"/>
                  </a:lnTo>
                  <a:lnTo>
                    <a:pt x="4" y="18"/>
                  </a:lnTo>
                  <a:lnTo>
                    <a:pt x="4" y="22"/>
                  </a:lnTo>
                  <a:lnTo>
                    <a:pt x="0" y="27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6" name="Freeform 78"/>
            <p:cNvSpPr>
              <a:spLocks/>
            </p:cNvSpPr>
            <p:nvPr/>
          </p:nvSpPr>
          <p:spPr bwMode="auto">
            <a:xfrm>
              <a:off x="3626" y="1988"/>
              <a:ext cx="164" cy="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0" y="23"/>
                </a:cxn>
                <a:cxn ang="0">
                  <a:pos x="4" y="32"/>
                </a:cxn>
                <a:cxn ang="0">
                  <a:pos x="4" y="45"/>
                </a:cxn>
                <a:cxn ang="0">
                  <a:pos x="9" y="54"/>
                </a:cxn>
                <a:cxn ang="0">
                  <a:pos x="13" y="68"/>
                </a:cxn>
                <a:cxn ang="0">
                  <a:pos x="18" y="77"/>
                </a:cxn>
                <a:cxn ang="0">
                  <a:pos x="27" y="82"/>
                </a:cxn>
                <a:cxn ang="0">
                  <a:pos x="27" y="91"/>
                </a:cxn>
                <a:cxn ang="0">
                  <a:pos x="32" y="91"/>
                </a:cxn>
                <a:cxn ang="0">
                  <a:pos x="45" y="91"/>
                </a:cxn>
                <a:cxn ang="0">
                  <a:pos x="63" y="95"/>
                </a:cxn>
                <a:cxn ang="0">
                  <a:pos x="86" y="95"/>
                </a:cxn>
                <a:cxn ang="0">
                  <a:pos x="109" y="100"/>
                </a:cxn>
                <a:cxn ang="0">
                  <a:pos x="132" y="95"/>
                </a:cxn>
                <a:cxn ang="0">
                  <a:pos x="150" y="91"/>
                </a:cxn>
                <a:cxn ang="0">
                  <a:pos x="164" y="82"/>
                </a:cxn>
                <a:cxn ang="0">
                  <a:pos x="155" y="73"/>
                </a:cxn>
                <a:cxn ang="0">
                  <a:pos x="155" y="73"/>
                </a:cxn>
                <a:cxn ang="0">
                  <a:pos x="150" y="73"/>
                </a:cxn>
                <a:cxn ang="0">
                  <a:pos x="145" y="73"/>
                </a:cxn>
                <a:cxn ang="0">
                  <a:pos x="136" y="68"/>
                </a:cxn>
                <a:cxn ang="0">
                  <a:pos x="127" y="64"/>
                </a:cxn>
                <a:cxn ang="0">
                  <a:pos x="118" y="54"/>
                </a:cxn>
                <a:cxn ang="0">
                  <a:pos x="104" y="41"/>
                </a:cxn>
                <a:cxn ang="0">
                  <a:pos x="91" y="23"/>
                </a:cxn>
                <a:cxn ang="0">
                  <a:pos x="91" y="23"/>
                </a:cxn>
                <a:cxn ang="0">
                  <a:pos x="82" y="23"/>
                </a:cxn>
                <a:cxn ang="0">
                  <a:pos x="73" y="23"/>
                </a:cxn>
                <a:cxn ang="0">
                  <a:pos x="63" y="23"/>
                </a:cxn>
                <a:cxn ang="0">
                  <a:pos x="54" y="18"/>
                </a:cxn>
                <a:cxn ang="0">
                  <a:pos x="45" y="14"/>
                </a:cxn>
                <a:cxn ang="0">
                  <a:pos x="36" y="9"/>
                </a:cxn>
                <a:cxn ang="0">
                  <a:pos x="32" y="0"/>
                </a:cxn>
                <a:cxn ang="0">
                  <a:pos x="0" y="14"/>
                </a:cxn>
              </a:cxnLst>
              <a:rect l="0" t="0" r="r" b="b"/>
              <a:pathLst>
                <a:path w="164" h="100">
                  <a:moveTo>
                    <a:pt x="0" y="14"/>
                  </a:moveTo>
                  <a:lnTo>
                    <a:pt x="0" y="18"/>
                  </a:lnTo>
                  <a:lnTo>
                    <a:pt x="0" y="23"/>
                  </a:lnTo>
                  <a:lnTo>
                    <a:pt x="4" y="32"/>
                  </a:lnTo>
                  <a:lnTo>
                    <a:pt x="4" y="45"/>
                  </a:lnTo>
                  <a:lnTo>
                    <a:pt x="9" y="54"/>
                  </a:lnTo>
                  <a:lnTo>
                    <a:pt x="13" y="68"/>
                  </a:lnTo>
                  <a:lnTo>
                    <a:pt x="18" y="77"/>
                  </a:lnTo>
                  <a:lnTo>
                    <a:pt x="27" y="82"/>
                  </a:lnTo>
                  <a:lnTo>
                    <a:pt x="27" y="91"/>
                  </a:lnTo>
                  <a:lnTo>
                    <a:pt x="32" y="91"/>
                  </a:lnTo>
                  <a:lnTo>
                    <a:pt x="45" y="91"/>
                  </a:lnTo>
                  <a:lnTo>
                    <a:pt x="63" y="95"/>
                  </a:lnTo>
                  <a:lnTo>
                    <a:pt x="86" y="95"/>
                  </a:lnTo>
                  <a:lnTo>
                    <a:pt x="109" y="100"/>
                  </a:lnTo>
                  <a:lnTo>
                    <a:pt x="132" y="95"/>
                  </a:lnTo>
                  <a:lnTo>
                    <a:pt x="150" y="91"/>
                  </a:lnTo>
                  <a:lnTo>
                    <a:pt x="164" y="82"/>
                  </a:lnTo>
                  <a:lnTo>
                    <a:pt x="155" y="73"/>
                  </a:lnTo>
                  <a:lnTo>
                    <a:pt x="155" y="73"/>
                  </a:lnTo>
                  <a:lnTo>
                    <a:pt x="150" y="73"/>
                  </a:lnTo>
                  <a:lnTo>
                    <a:pt x="145" y="73"/>
                  </a:lnTo>
                  <a:lnTo>
                    <a:pt x="136" y="68"/>
                  </a:lnTo>
                  <a:lnTo>
                    <a:pt x="127" y="64"/>
                  </a:lnTo>
                  <a:lnTo>
                    <a:pt x="118" y="54"/>
                  </a:lnTo>
                  <a:lnTo>
                    <a:pt x="104" y="41"/>
                  </a:lnTo>
                  <a:lnTo>
                    <a:pt x="91" y="23"/>
                  </a:lnTo>
                  <a:lnTo>
                    <a:pt x="91" y="23"/>
                  </a:lnTo>
                  <a:lnTo>
                    <a:pt x="82" y="23"/>
                  </a:lnTo>
                  <a:lnTo>
                    <a:pt x="73" y="23"/>
                  </a:lnTo>
                  <a:lnTo>
                    <a:pt x="63" y="23"/>
                  </a:lnTo>
                  <a:lnTo>
                    <a:pt x="54" y="18"/>
                  </a:lnTo>
                  <a:lnTo>
                    <a:pt x="45" y="14"/>
                  </a:lnTo>
                  <a:lnTo>
                    <a:pt x="36" y="9"/>
                  </a:lnTo>
                  <a:lnTo>
                    <a:pt x="3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7" name="Freeform 79"/>
            <p:cNvSpPr>
              <a:spLocks/>
            </p:cNvSpPr>
            <p:nvPr/>
          </p:nvSpPr>
          <p:spPr bwMode="auto">
            <a:xfrm>
              <a:off x="3653" y="2142"/>
              <a:ext cx="32" cy="3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2" y="32"/>
                </a:cxn>
                <a:cxn ang="0">
                  <a:pos x="23" y="28"/>
                </a:cxn>
                <a:cxn ang="0">
                  <a:pos x="23" y="23"/>
                </a:cxn>
                <a:cxn ang="0">
                  <a:pos x="18" y="23"/>
                </a:cxn>
                <a:cxn ang="0">
                  <a:pos x="14" y="23"/>
                </a:cxn>
                <a:cxn ang="0">
                  <a:pos x="14" y="23"/>
                </a:cxn>
                <a:cxn ang="0">
                  <a:pos x="9" y="23"/>
                </a:cxn>
                <a:cxn ang="0">
                  <a:pos x="5" y="23"/>
                </a:cxn>
                <a:cxn ang="0">
                  <a:pos x="5" y="28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5" y="23"/>
                </a:cxn>
                <a:cxn ang="0">
                  <a:pos x="5" y="18"/>
                </a:cxn>
                <a:cxn ang="0">
                  <a:pos x="5" y="9"/>
                </a:cxn>
                <a:cxn ang="0">
                  <a:pos x="5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2" h="32">
                  <a:moveTo>
                    <a:pt x="5" y="0"/>
                  </a:moveTo>
                  <a:lnTo>
                    <a:pt x="32" y="32"/>
                  </a:lnTo>
                  <a:lnTo>
                    <a:pt x="23" y="28"/>
                  </a:lnTo>
                  <a:lnTo>
                    <a:pt x="23" y="23"/>
                  </a:lnTo>
                  <a:lnTo>
                    <a:pt x="18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9" y="23"/>
                  </a:lnTo>
                  <a:lnTo>
                    <a:pt x="5" y="23"/>
                  </a:lnTo>
                  <a:lnTo>
                    <a:pt x="5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23"/>
                  </a:lnTo>
                  <a:lnTo>
                    <a:pt x="5" y="18"/>
                  </a:lnTo>
                  <a:lnTo>
                    <a:pt x="5" y="9"/>
                  </a:lnTo>
                  <a:lnTo>
                    <a:pt x="5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8" name="Freeform 80"/>
            <p:cNvSpPr>
              <a:spLocks/>
            </p:cNvSpPr>
            <p:nvPr/>
          </p:nvSpPr>
          <p:spPr bwMode="auto">
            <a:xfrm>
              <a:off x="3535" y="1998"/>
              <a:ext cx="100" cy="14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13" y="32"/>
                </a:cxn>
                <a:cxn ang="0">
                  <a:pos x="27" y="23"/>
                </a:cxn>
                <a:cxn ang="0">
                  <a:pos x="36" y="9"/>
                </a:cxn>
                <a:cxn ang="0">
                  <a:pos x="73" y="0"/>
                </a:cxn>
                <a:cxn ang="0">
                  <a:pos x="73" y="9"/>
                </a:cxn>
                <a:cxn ang="0">
                  <a:pos x="73" y="23"/>
                </a:cxn>
                <a:cxn ang="0">
                  <a:pos x="73" y="41"/>
                </a:cxn>
                <a:cxn ang="0">
                  <a:pos x="73" y="50"/>
                </a:cxn>
                <a:cxn ang="0">
                  <a:pos x="63" y="55"/>
                </a:cxn>
                <a:cxn ang="0">
                  <a:pos x="54" y="50"/>
                </a:cxn>
                <a:cxn ang="0">
                  <a:pos x="45" y="41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27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50"/>
                </a:cxn>
                <a:cxn ang="0">
                  <a:pos x="32" y="55"/>
                </a:cxn>
                <a:cxn ang="0">
                  <a:pos x="50" y="68"/>
                </a:cxn>
                <a:cxn ang="0">
                  <a:pos x="77" y="86"/>
                </a:cxn>
                <a:cxn ang="0">
                  <a:pos x="91" y="91"/>
                </a:cxn>
                <a:cxn ang="0">
                  <a:pos x="95" y="95"/>
                </a:cxn>
                <a:cxn ang="0">
                  <a:pos x="100" y="109"/>
                </a:cxn>
                <a:cxn ang="0">
                  <a:pos x="100" y="127"/>
                </a:cxn>
                <a:cxn ang="0">
                  <a:pos x="100" y="145"/>
                </a:cxn>
                <a:cxn ang="0">
                  <a:pos x="91" y="141"/>
                </a:cxn>
                <a:cxn ang="0">
                  <a:pos x="73" y="136"/>
                </a:cxn>
                <a:cxn ang="0">
                  <a:pos x="54" y="123"/>
                </a:cxn>
                <a:cxn ang="0">
                  <a:pos x="41" y="100"/>
                </a:cxn>
                <a:cxn ang="0">
                  <a:pos x="41" y="100"/>
                </a:cxn>
                <a:cxn ang="0">
                  <a:pos x="36" y="104"/>
                </a:cxn>
                <a:cxn ang="0">
                  <a:pos x="32" y="100"/>
                </a:cxn>
                <a:cxn ang="0">
                  <a:pos x="32" y="95"/>
                </a:cxn>
                <a:cxn ang="0">
                  <a:pos x="27" y="82"/>
                </a:cxn>
                <a:cxn ang="0">
                  <a:pos x="22" y="64"/>
                </a:cxn>
                <a:cxn ang="0">
                  <a:pos x="13" y="45"/>
                </a:cxn>
                <a:cxn ang="0">
                  <a:pos x="0" y="36"/>
                </a:cxn>
              </a:cxnLst>
              <a:rect l="0" t="0" r="r" b="b"/>
              <a:pathLst>
                <a:path w="100" h="145">
                  <a:moveTo>
                    <a:pt x="0" y="36"/>
                  </a:moveTo>
                  <a:lnTo>
                    <a:pt x="4" y="32"/>
                  </a:lnTo>
                  <a:lnTo>
                    <a:pt x="4" y="32"/>
                  </a:lnTo>
                  <a:lnTo>
                    <a:pt x="13" y="32"/>
                  </a:lnTo>
                  <a:lnTo>
                    <a:pt x="18" y="27"/>
                  </a:lnTo>
                  <a:lnTo>
                    <a:pt x="27" y="23"/>
                  </a:lnTo>
                  <a:lnTo>
                    <a:pt x="32" y="18"/>
                  </a:lnTo>
                  <a:lnTo>
                    <a:pt x="36" y="9"/>
                  </a:lnTo>
                  <a:lnTo>
                    <a:pt x="41" y="0"/>
                  </a:lnTo>
                  <a:lnTo>
                    <a:pt x="73" y="0"/>
                  </a:lnTo>
                  <a:lnTo>
                    <a:pt x="73" y="5"/>
                  </a:lnTo>
                  <a:lnTo>
                    <a:pt x="73" y="9"/>
                  </a:lnTo>
                  <a:lnTo>
                    <a:pt x="68" y="14"/>
                  </a:lnTo>
                  <a:lnTo>
                    <a:pt x="73" y="23"/>
                  </a:lnTo>
                  <a:lnTo>
                    <a:pt x="73" y="32"/>
                  </a:lnTo>
                  <a:lnTo>
                    <a:pt x="73" y="41"/>
                  </a:lnTo>
                  <a:lnTo>
                    <a:pt x="73" y="45"/>
                  </a:lnTo>
                  <a:lnTo>
                    <a:pt x="73" y="50"/>
                  </a:lnTo>
                  <a:lnTo>
                    <a:pt x="68" y="55"/>
                  </a:lnTo>
                  <a:lnTo>
                    <a:pt x="63" y="55"/>
                  </a:lnTo>
                  <a:lnTo>
                    <a:pt x="63" y="50"/>
                  </a:lnTo>
                  <a:lnTo>
                    <a:pt x="54" y="50"/>
                  </a:lnTo>
                  <a:lnTo>
                    <a:pt x="50" y="45"/>
                  </a:lnTo>
                  <a:lnTo>
                    <a:pt x="45" y="41"/>
                  </a:lnTo>
                  <a:lnTo>
                    <a:pt x="36" y="41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7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32" y="55"/>
                  </a:lnTo>
                  <a:lnTo>
                    <a:pt x="41" y="64"/>
                  </a:lnTo>
                  <a:lnTo>
                    <a:pt x="50" y="68"/>
                  </a:lnTo>
                  <a:lnTo>
                    <a:pt x="63" y="77"/>
                  </a:lnTo>
                  <a:lnTo>
                    <a:pt x="77" y="86"/>
                  </a:lnTo>
                  <a:lnTo>
                    <a:pt x="86" y="86"/>
                  </a:lnTo>
                  <a:lnTo>
                    <a:pt x="91" y="91"/>
                  </a:lnTo>
                  <a:lnTo>
                    <a:pt x="95" y="91"/>
                  </a:lnTo>
                  <a:lnTo>
                    <a:pt x="95" y="95"/>
                  </a:lnTo>
                  <a:lnTo>
                    <a:pt x="95" y="100"/>
                  </a:lnTo>
                  <a:lnTo>
                    <a:pt x="100" y="109"/>
                  </a:lnTo>
                  <a:lnTo>
                    <a:pt x="100" y="118"/>
                  </a:lnTo>
                  <a:lnTo>
                    <a:pt x="100" y="127"/>
                  </a:lnTo>
                  <a:lnTo>
                    <a:pt x="100" y="136"/>
                  </a:lnTo>
                  <a:lnTo>
                    <a:pt x="100" y="145"/>
                  </a:lnTo>
                  <a:lnTo>
                    <a:pt x="95" y="145"/>
                  </a:lnTo>
                  <a:lnTo>
                    <a:pt x="91" y="141"/>
                  </a:lnTo>
                  <a:lnTo>
                    <a:pt x="82" y="141"/>
                  </a:lnTo>
                  <a:lnTo>
                    <a:pt x="73" y="136"/>
                  </a:lnTo>
                  <a:lnTo>
                    <a:pt x="63" y="132"/>
                  </a:lnTo>
                  <a:lnTo>
                    <a:pt x="54" y="123"/>
                  </a:lnTo>
                  <a:lnTo>
                    <a:pt x="45" y="114"/>
                  </a:lnTo>
                  <a:lnTo>
                    <a:pt x="41" y="100"/>
                  </a:lnTo>
                  <a:lnTo>
                    <a:pt x="41" y="100"/>
                  </a:lnTo>
                  <a:lnTo>
                    <a:pt x="41" y="100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2" y="100"/>
                  </a:lnTo>
                  <a:lnTo>
                    <a:pt x="32" y="100"/>
                  </a:lnTo>
                  <a:lnTo>
                    <a:pt x="32" y="95"/>
                  </a:lnTo>
                  <a:lnTo>
                    <a:pt x="27" y="86"/>
                  </a:lnTo>
                  <a:lnTo>
                    <a:pt x="27" y="82"/>
                  </a:lnTo>
                  <a:lnTo>
                    <a:pt x="22" y="73"/>
                  </a:lnTo>
                  <a:lnTo>
                    <a:pt x="22" y="64"/>
                  </a:lnTo>
                  <a:lnTo>
                    <a:pt x="18" y="55"/>
                  </a:lnTo>
                  <a:lnTo>
                    <a:pt x="13" y="45"/>
                  </a:lnTo>
                  <a:lnTo>
                    <a:pt x="9" y="41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69" name="Freeform 81"/>
            <p:cNvSpPr>
              <a:spLocks/>
            </p:cNvSpPr>
            <p:nvPr/>
          </p:nvSpPr>
          <p:spPr bwMode="auto">
            <a:xfrm>
              <a:off x="3653" y="2101"/>
              <a:ext cx="132" cy="9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" y="0"/>
                </a:cxn>
                <a:cxn ang="0">
                  <a:pos x="18" y="10"/>
                </a:cxn>
                <a:cxn ang="0">
                  <a:pos x="23" y="10"/>
                </a:cxn>
                <a:cxn ang="0">
                  <a:pos x="32" y="10"/>
                </a:cxn>
                <a:cxn ang="0">
                  <a:pos x="46" y="14"/>
                </a:cxn>
                <a:cxn ang="0">
                  <a:pos x="64" y="14"/>
                </a:cxn>
                <a:cxn ang="0">
                  <a:pos x="82" y="14"/>
                </a:cxn>
                <a:cxn ang="0">
                  <a:pos x="96" y="14"/>
                </a:cxn>
                <a:cxn ang="0">
                  <a:pos x="109" y="14"/>
                </a:cxn>
                <a:cxn ang="0">
                  <a:pos x="118" y="10"/>
                </a:cxn>
                <a:cxn ang="0">
                  <a:pos x="118" y="10"/>
                </a:cxn>
                <a:cxn ang="0">
                  <a:pos x="114" y="19"/>
                </a:cxn>
                <a:cxn ang="0">
                  <a:pos x="109" y="28"/>
                </a:cxn>
                <a:cxn ang="0">
                  <a:pos x="105" y="37"/>
                </a:cxn>
                <a:cxn ang="0">
                  <a:pos x="105" y="50"/>
                </a:cxn>
                <a:cxn ang="0">
                  <a:pos x="105" y="64"/>
                </a:cxn>
                <a:cxn ang="0">
                  <a:pos x="114" y="78"/>
                </a:cxn>
                <a:cxn ang="0">
                  <a:pos x="132" y="91"/>
                </a:cxn>
                <a:cxn ang="0">
                  <a:pos x="132" y="91"/>
                </a:cxn>
                <a:cxn ang="0">
                  <a:pos x="123" y="91"/>
                </a:cxn>
                <a:cxn ang="0">
                  <a:pos x="114" y="91"/>
                </a:cxn>
                <a:cxn ang="0">
                  <a:pos x="100" y="91"/>
                </a:cxn>
                <a:cxn ang="0">
                  <a:pos x="87" y="91"/>
                </a:cxn>
                <a:cxn ang="0">
                  <a:pos x="68" y="87"/>
                </a:cxn>
                <a:cxn ang="0">
                  <a:pos x="55" y="87"/>
                </a:cxn>
                <a:cxn ang="0">
                  <a:pos x="41" y="78"/>
                </a:cxn>
                <a:cxn ang="0">
                  <a:pos x="50" y="78"/>
                </a:cxn>
                <a:cxn ang="0">
                  <a:pos x="50" y="69"/>
                </a:cxn>
                <a:cxn ang="0">
                  <a:pos x="50" y="64"/>
                </a:cxn>
                <a:cxn ang="0">
                  <a:pos x="50" y="64"/>
                </a:cxn>
                <a:cxn ang="0">
                  <a:pos x="46" y="59"/>
                </a:cxn>
                <a:cxn ang="0">
                  <a:pos x="41" y="50"/>
                </a:cxn>
                <a:cxn ang="0">
                  <a:pos x="32" y="46"/>
                </a:cxn>
                <a:cxn ang="0">
                  <a:pos x="27" y="41"/>
                </a:cxn>
                <a:cxn ang="0">
                  <a:pos x="27" y="37"/>
                </a:cxn>
                <a:cxn ang="0">
                  <a:pos x="23" y="32"/>
                </a:cxn>
                <a:cxn ang="0">
                  <a:pos x="23" y="28"/>
                </a:cxn>
                <a:cxn ang="0">
                  <a:pos x="18" y="23"/>
                </a:cxn>
                <a:cxn ang="0">
                  <a:pos x="18" y="19"/>
                </a:cxn>
                <a:cxn ang="0">
                  <a:pos x="14" y="14"/>
                </a:cxn>
                <a:cxn ang="0">
                  <a:pos x="9" y="14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0" y="10"/>
                </a:cxn>
              </a:cxnLst>
              <a:rect l="0" t="0" r="r" b="b"/>
              <a:pathLst>
                <a:path w="132" h="91">
                  <a:moveTo>
                    <a:pt x="0" y="10"/>
                  </a:moveTo>
                  <a:lnTo>
                    <a:pt x="5" y="0"/>
                  </a:lnTo>
                  <a:lnTo>
                    <a:pt x="18" y="10"/>
                  </a:lnTo>
                  <a:lnTo>
                    <a:pt x="23" y="10"/>
                  </a:lnTo>
                  <a:lnTo>
                    <a:pt x="32" y="10"/>
                  </a:lnTo>
                  <a:lnTo>
                    <a:pt x="46" y="14"/>
                  </a:lnTo>
                  <a:lnTo>
                    <a:pt x="64" y="14"/>
                  </a:lnTo>
                  <a:lnTo>
                    <a:pt x="82" y="14"/>
                  </a:lnTo>
                  <a:lnTo>
                    <a:pt x="96" y="14"/>
                  </a:lnTo>
                  <a:lnTo>
                    <a:pt x="109" y="14"/>
                  </a:lnTo>
                  <a:lnTo>
                    <a:pt x="118" y="10"/>
                  </a:lnTo>
                  <a:lnTo>
                    <a:pt x="118" y="10"/>
                  </a:lnTo>
                  <a:lnTo>
                    <a:pt x="114" y="19"/>
                  </a:lnTo>
                  <a:lnTo>
                    <a:pt x="109" y="28"/>
                  </a:lnTo>
                  <a:lnTo>
                    <a:pt x="105" y="37"/>
                  </a:lnTo>
                  <a:lnTo>
                    <a:pt x="105" y="50"/>
                  </a:lnTo>
                  <a:lnTo>
                    <a:pt x="105" y="64"/>
                  </a:lnTo>
                  <a:lnTo>
                    <a:pt x="114" y="78"/>
                  </a:lnTo>
                  <a:lnTo>
                    <a:pt x="132" y="91"/>
                  </a:lnTo>
                  <a:lnTo>
                    <a:pt x="132" y="91"/>
                  </a:lnTo>
                  <a:lnTo>
                    <a:pt x="123" y="91"/>
                  </a:lnTo>
                  <a:lnTo>
                    <a:pt x="114" y="91"/>
                  </a:lnTo>
                  <a:lnTo>
                    <a:pt x="100" y="91"/>
                  </a:lnTo>
                  <a:lnTo>
                    <a:pt x="87" y="91"/>
                  </a:lnTo>
                  <a:lnTo>
                    <a:pt x="68" y="87"/>
                  </a:lnTo>
                  <a:lnTo>
                    <a:pt x="55" y="87"/>
                  </a:lnTo>
                  <a:lnTo>
                    <a:pt x="41" y="78"/>
                  </a:lnTo>
                  <a:lnTo>
                    <a:pt x="50" y="78"/>
                  </a:lnTo>
                  <a:lnTo>
                    <a:pt x="50" y="69"/>
                  </a:lnTo>
                  <a:lnTo>
                    <a:pt x="50" y="64"/>
                  </a:lnTo>
                  <a:lnTo>
                    <a:pt x="50" y="64"/>
                  </a:lnTo>
                  <a:lnTo>
                    <a:pt x="46" y="59"/>
                  </a:lnTo>
                  <a:lnTo>
                    <a:pt x="41" y="50"/>
                  </a:lnTo>
                  <a:lnTo>
                    <a:pt x="32" y="46"/>
                  </a:lnTo>
                  <a:lnTo>
                    <a:pt x="27" y="41"/>
                  </a:lnTo>
                  <a:lnTo>
                    <a:pt x="27" y="37"/>
                  </a:lnTo>
                  <a:lnTo>
                    <a:pt x="23" y="32"/>
                  </a:lnTo>
                  <a:lnTo>
                    <a:pt x="23" y="28"/>
                  </a:lnTo>
                  <a:lnTo>
                    <a:pt x="18" y="23"/>
                  </a:lnTo>
                  <a:lnTo>
                    <a:pt x="18" y="19"/>
                  </a:lnTo>
                  <a:lnTo>
                    <a:pt x="14" y="14"/>
                  </a:lnTo>
                  <a:lnTo>
                    <a:pt x="9" y="14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0" name="Freeform 82"/>
            <p:cNvSpPr>
              <a:spLocks/>
            </p:cNvSpPr>
            <p:nvPr/>
          </p:nvSpPr>
          <p:spPr bwMode="auto">
            <a:xfrm>
              <a:off x="4040" y="1847"/>
              <a:ext cx="68" cy="68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5" y="19"/>
                </a:cxn>
                <a:cxn ang="0">
                  <a:pos x="5" y="23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5" y="46"/>
                </a:cxn>
                <a:cxn ang="0">
                  <a:pos x="5" y="55"/>
                </a:cxn>
                <a:cxn ang="0">
                  <a:pos x="0" y="64"/>
                </a:cxn>
                <a:cxn ang="0">
                  <a:pos x="0" y="68"/>
                </a:cxn>
                <a:cxn ang="0">
                  <a:pos x="5" y="68"/>
                </a:cxn>
                <a:cxn ang="0">
                  <a:pos x="9" y="59"/>
                </a:cxn>
                <a:cxn ang="0">
                  <a:pos x="14" y="59"/>
                </a:cxn>
                <a:cxn ang="0">
                  <a:pos x="18" y="59"/>
                </a:cxn>
                <a:cxn ang="0">
                  <a:pos x="27" y="59"/>
                </a:cxn>
                <a:cxn ang="0">
                  <a:pos x="36" y="55"/>
                </a:cxn>
                <a:cxn ang="0">
                  <a:pos x="46" y="55"/>
                </a:cxn>
                <a:cxn ang="0">
                  <a:pos x="55" y="50"/>
                </a:cxn>
                <a:cxn ang="0">
                  <a:pos x="64" y="46"/>
                </a:cxn>
                <a:cxn ang="0">
                  <a:pos x="68" y="46"/>
                </a:cxn>
                <a:cxn ang="0">
                  <a:pos x="68" y="41"/>
                </a:cxn>
                <a:cxn ang="0">
                  <a:pos x="68" y="37"/>
                </a:cxn>
                <a:cxn ang="0">
                  <a:pos x="68" y="32"/>
                </a:cxn>
                <a:cxn ang="0">
                  <a:pos x="68" y="28"/>
                </a:cxn>
                <a:cxn ang="0">
                  <a:pos x="64" y="19"/>
                </a:cxn>
                <a:cxn ang="0">
                  <a:pos x="64" y="9"/>
                </a:cxn>
                <a:cxn ang="0">
                  <a:pos x="59" y="5"/>
                </a:cxn>
                <a:cxn ang="0">
                  <a:pos x="55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6" y="5"/>
                </a:cxn>
                <a:cxn ang="0">
                  <a:pos x="36" y="9"/>
                </a:cxn>
                <a:cxn ang="0">
                  <a:pos x="27" y="9"/>
                </a:cxn>
                <a:cxn ang="0">
                  <a:pos x="18" y="14"/>
                </a:cxn>
                <a:cxn ang="0">
                  <a:pos x="9" y="14"/>
                </a:cxn>
                <a:cxn ang="0">
                  <a:pos x="5" y="14"/>
                </a:cxn>
              </a:cxnLst>
              <a:rect l="0" t="0" r="r" b="b"/>
              <a:pathLst>
                <a:path w="68" h="68">
                  <a:moveTo>
                    <a:pt x="5" y="14"/>
                  </a:moveTo>
                  <a:lnTo>
                    <a:pt x="5" y="19"/>
                  </a:lnTo>
                  <a:lnTo>
                    <a:pt x="5" y="23"/>
                  </a:lnTo>
                  <a:lnTo>
                    <a:pt x="5" y="28"/>
                  </a:lnTo>
                  <a:lnTo>
                    <a:pt x="5" y="37"/>
                  </a:lnTo>
                  <a:lnTo>
                    <a:pt x="5" y="46"/>
                  </a:lnTo>
                  <a:lnTo>
                    <a:pt x="5" y="55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5" y="68"/>
                  </a:lnTo>
                  <a:lnTo>
                    <a:pt x="9" y="59"/>
                  </a:lnTo>
                  <a:lnTo>
                    <a:pt x="14" y="59"/>
                  </a:lnTo>
                  <a:lnTo>
                    <a:pt x="18" y="59"/>
                  </a:lnTo>
                  <a:lnTo>
                    <a:pt x="27" y="59"/>
                  </a:lnTo>
                  <a:lnTo>
                    <a:pt x="36" y="55"/>
                  </a:lnTo>
                  <a:lnTo>
                    <a:pt x="46" y="55"/>
                  </a:lnTo>
                  <a:lnTo>
                    <a:pt x="55" y="50"/>
                  </a:lnTo>
                  <a:lnTo>
                    <a:pt x="64" y="46"/>
                  </a:lnTo>
                  <a:lnTo>
                    <a:pt x="68" y="46"/>
                  </a:lnTo>
                  <a:lnTo>
                    <a:pt x="68" y="41"/>
                  </a:lnTo>
                  <a:lnTo>
                    <a:pt x="68" y="37"/>
                  </a:lnTo>
                  <a:lnTo>
                    <a:pt x="68" y="32"/>
                  </a:lnTo>
                  <a:lnTo>
                    <a:pt x="68" y="28"/>
                  </a:lnTo>
                  <a:lnTo>
                    <a:pt x="64" y="19"/>
                  </a:lnTo>
                  <a:lnTo>
                    <a:pt x="64" y="9"/>
                  </a:lnTo>
                  <a:lnTo>
                    <a:pt x="59" y="5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6" y="5"/>
                  </a:lnTo>
                  <a:lnTo>
                    <a:pt x="36" y="9"/>
                  </a:lnTo>
                  <a:lnTo>
                    <a:pt x="27" y="9"/>
                  </a:lnTo>
                  <a:lnTo>
                    <a:pt x="18" y="14"/>
                  </a:lnTo>
                  <a:lnTo>
                    <a:pt x="9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1" name="Freeform 83"/>
            <p:cNvSpPr>
              <a:spLocks/>
            </p:cNvSpPr>
            <p:nvPr/>
          </p:nvSpPr>
          <p:spPr bwMode="auto">
            <a:xfrm>
              <a:off x="3521" y="1852"/>
              <a:ext cx="68" cy="5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4"/>
                </a:cxn>
                <a:cxn ang="0">
                  <a:pos x="14" y="9"/>
                </a:cxn>
                <a:cxn ang="0">
                  <a:pos x="14" y="14"/>
                </a:cxn>
                <a:cxn ang="0">
                  <a:pos x="9" y="23"/>
                </a:cxn>
                <a:cxn ang="0">
                  <a:pos x="9" y="32"/>
                </a:cxn>
                <a:cxn ang="0">
                  <a:pos x="9" y="36"/>
                </a:cxn>
                <a:cxn ang="0">
                  <a:pos x="5" y="41"/>
                </a:cxn>
                <a:cxn ang="0">
                  <a:pos x="0" y="45"/>
                </a:cxn>
                <a:cxn ang="0">
                  <a:pos x="36" y="50"/>
                </a:cxn>
                <a:cxn ang="0">
                  <a:pos x="50" y="54"/>
                </a:cxn>
                <a:cxn ang="0">
                  <a:pos x="50" y="54"/>
                </a:cxn>
                <a:cxn ang="0">
                  <a:pos x="50" y="50"/>
                </a:cxn>
                <a:cxn ang="0">
                  <a:pos x="50" y="45"/>
                </a:cxn>
                <a:cxn ang="0">
                  <a:pos x="50" y="36"/>
                </a:cxn>
                <a:cxn ang="0">
                  <a:pos x="55" y="27"/>
                </a:cxn>
                <a:cxn ang="0">
                  <a:pos x="59" y="23"/>
                </a:cxn>
                <a:cxn ang="0">
                  <a:pos x="64" y="14"/>
                </a:cxn>
                <a:cxn ang="0">
                  <a:pos x="68" y="9"/>
                </a:cxn>
                <a:cxn ang="0">
                  <a:pos x="64" y="0"/>
                </a:cxn>
                <a:cxn ang="0">
                  <a:pos x="14" y="0"/>
                </a:cxn>
              </a:cxnLst>
              <a:rect l="0" t="0" r="r" b="b"/>
              <a:pathLst>
                <a:path w="68" h="54">
                  <a:moveTo>
                    <a:pt x="14" y="0"/>
                  </a:moveTo>
                  <a:lnTo>
                    <a:pt x="14" y="4"/>
                  </a:lnTo>
                  <a:lnTo>
                    <a:pt x="14" y="9"/>
                  </a:lnTo>
                  <a:lnTo>
                    <a:pt x="14" y="14"/>
                  </a:lnTo>
                  <a:lnTo>
                    <a:pt x="9" y="23"/>
                  </a:lnTo>
                  <a:lnTo>
                    <a:pt x="9" y="32"/>
                  </a:lnTo>
                  <a:lnTo>
                    <a:pt x="9" y="36"/>
                  </a:lnTo>
                  <a:lnTo>
                    <a:pt x="5" y="41"/>
                  </a:lnTo>
                  <a:lnTo>
                    <a:pt x="0" y="45"/>
                  </a:lnTo>
                  <a:lnTo>
                    <a:pt x="36" y="50"/>
                  </a:lnTo>
                  <a:lnTo>
                    <a:pt x="50" y="54"/>
                  </a:lnTo>
                  <a:lnTo>
                    <a:pt x="50" y="54"/>
                  </a:lnTo>
                  <a:lnTo>
                    <a:pt x="50" y="50"/>
                  </a:lnTo>
                  <a:lnTo>
                    <a:pt x="50" y="45"/>
                  </a:lnTo>
                  <a:lnTo>
                    <a:pt x="50" y="36"/>
                  </a:lnTo>
                  <a:lnTo>
                    <a:pt x="55" y="27"/>
                  </a:lnTo>
                  <a:lnTo>
                    <a:pt x="59" y="23"/>
                  </a:lnTo>
                  <a:lnTo>
                    <a:pt x="64" y="14"/>
                  </a:lnTo>
                  <a:lnTo>
                    <a:pt x="68" y="9"/>
                  </a:lnTo>
                  <a:lnTo>
                    <a:pt x="6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2" name="Freeform 84"/>
            <p:cNvSpPr>
              <a:spLocks/>
            </p:cNvSpPr>
            <p:nvPr/>
          </p:nvSpPr>
          <p:spPr bwMode="auto">
            <a:xfrm>
              <a:off x="3567" y="1702"/>
              <a:ext cx="59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3" y="0"/>
                </a:cxn>
                <a:cxn ang="0">
                  <a:pos x="22" y="5"/>
                </a:cxn>
                <a:cxn ang="0">
                  <a:pos x="31" y="14"/>
                </a:cxn>
                <a:cxn ang="0">
                  <a:pos x="45" y="23"/>
                </a:cxn>
                <a:cxn ang="0">
                  <a:pos x="54" y="41"/>
                </a:cxn>
                <a:cxn ang="0">
                  <a:pos x="59" y="59"/>
                </a:cxn>
                <a:cxn ang="0">
                  <a:pos x="59" y="82"/>
                </a:cxn>
                <a:cxn ang="0">
                  <a:pos x="54" y="82"/>
                </a:cxn>
                <a:cxn ang="0">
                  <a:pos x="54" y="73"/>
                </a:cxn>
                <a:cxn ang="0">
                  <a:pos x="50" y="64"/>
                </a:cxn>
                <a:cxn ang="0">
                  <a:pos x="45" y="50"/>
                </a:cxn>
                <a:cxn ang="0">
                  <a:pos x="36" y="36"/>
                </a:cxn>
                <a:cxn ang="0">
                  <a:pos x="27" y="23"/>
                </a:cxn>
                <a:cxn ang="0">
                  <a:pos x="13" y="9"/>
                </a:cxn>
                <a:cxn ang="0">
                  <a:pos x="0" y="0"/>
                </a:cxn>
              </a:cxnLst>
              <a:rect l="0" t="0" r="r" b="b"/>
              <a:pathLst>
                <a:path w="59" h="82">
                  <a:moveTo>
                    <a:pt x="0" y="0"/>
                  </a:moveTo>
                  <a:lnTo>
                    <a:pt x="4" y="0"/>
                  </a:lnTo>
                  <a:lnTo>
                    <a:pt x="13" y="0"/>
                  </a:lnTo>
                  <a:lnTo>
                    <a:pt x="22" y="5"/>
                  </a:lnTo>
                  <a:lnTo>
                    <a:pt x="31" y="14"/>
                  </a:lnTo>
                  <a:lnTo>
                    <a:pt x="45" y="23"/>
                  </a:lnTo>
                  <a:lnTo>
                    <a:pt x="54" y="41"/>
                  </a:lnTo>
                  <a:lnTo>
                    <a:pt x="59" y="59"/>
                  </a:lnTo>
                  <a:lnTo>
                    <a:pt x="59" y="82"/>
                  </a:lnTo>
                  <a:lnTo>
                    <a:pt x="54" y="82"/>
                  </a:lnTo>
                  <a:lnTo>
                    <a:pt x="54" y="73"/>
                  </a:lnTo>
                  <a:lnTo>
                    <a:pt x="50" y="64"/>
                  </a:lnTo>
                  <a:lnTo>
                    <a:pt x="45" y="50"/>
                  </a:lnTo>
                  <a:lnTo>
                    <a:pt x="36" y="36"/>
                  </a:lnTo>
                  <a:lnTo>
                    <a:pt x="27" y="23"/>
                  </a:lnTo>
                  <a:lnTo>
                    <a:pt x="13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3" name="Freeform 85"/>
            <p:cNvSpPr>
              <a:spLocks/>
            </p:cNvSpPr>
            <p:nvPr/>
          </p:nvSpPr>
          <p:spPr bwMode="auto">
            <a:xfrm>
              <a:off x="3973" y="1617"/>
              <a:ext cx="44" cy="51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5" y="0"/>
                </a:cxn>
                <a:cxn ang="0">
                  <a:pos x="41" y="4"/>
                </a:cxn>
                <a:cxn ang="0">
                  <a:pos x="36" y="9"/>
                </a:cxn>
                <a:cxn ang="0">
                  <a:pos x="32" y="18"/>
                </a:cxn>
                <a:cxn ang="0">
                  <a:pos x="27" y="27"/>
                </a:cxn>
                <a:cxn ang="0">
                  <a:pos x="18" y="32"/>
                </a:cxn>
                <a:cxn ang="0">
                  <a:pos x="9" y="41"/>
                </a:cxn>
                <a:cxn ang="0">
                  <a:pos x="0" y="45"/>
                </a:cxn>
                <a:cxn ang="0">
                  <a:pos x="9" y="50"/>
                </a:cxn>
                <a:cxn ang="0">
                  <a:pos x="9" y="50"/>
                </a:cxn>
                <a:cxn ang="0">
                  <a:pos x="13" y="45"/>
                </a:cxn>
                <a:cxn ang="0">
                  <a:pos x="18" y="41"/>
                </a:cxn>
                <a:cxn ang="0">
                  <a:pos x="27" y="36"/>
                </a:cxn>
                <a:cxn ang="0">
                  <a:pos x="32" y="27"/>
                </a:cxn>
                <a:cxn ang="0">
                  <a:pos x="41" y="18"/>
                </a:cxn>
                <a:cxn ang="0">
                  <a:pos x="45" y="9"/>
                </a:cxn>
                <a:cxn ang="0">
                  <a:pos x="45" y="0"/>
                </a:cxn>
              </a:cxnLst>
              <a:rect l="0" t="0" r="r" b="b"/>
              <a:pathLst>
                <a:path w="45" h="50">
                  <a:moveTo>
                    <a:pt x="45" y="0"/>
                  </a:moveTo>
                  <a:lnTo>
                    <a:pt x="45" y="0"/>
                  </a:lnTo>
                  <a:lnTo>
                    <a:pt x="41" y="4"/>
                  </a:lnTo>
                  <a:lnTo>
                    <a:pt x="36" y="9"/>
                  </a:lnTo>
                  <a:lnTo>
                    <a:pt x="32" y="18"/>
                  </a:lnTo>
                  <a:lnTo>
                    <a:pt x="27" y="27"/>
                  </a:lnTo>
                  <a:lnTo>
                    <a:pt x="18" y="32"/>
                  </a:lnTo>
                  <a:lnTo>
                    <a:pt x="9" y="41"/>
                  </a:lnTo>
                  <a:lnTo>
                    <a:pt x="0" y="45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3" y="45"/>
                  </a:lnTo>
                  <a:lnTo>
                    <a:pt x="18" y="41"/>
                  </a:lnTo>
                  <a:lnTo>
                    <a:pt x="27" y="36"/>
                  </a:lnTo>
                  <a:lnTo>
                    <a:pt x="32" y="27"/>
                  </a:lnTo>
                  <a:lnTo>
                    <a:pt x="41" y="18"/>
                  </a:lnTo>
                  <a:lnTo>
                    <a:pt x="45" y="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4" name="Freeform 86"/>
            <p:cNvSpPr>
              <a:spLocks/>
            </p:cNvSpPr>
            <p:nvPr/>
          </p:nvSpPr>
          <p:spPr bwMode="auto">
            <a:xfrm>
              <a:off x="3976" y="1620"/>
              <a:ext cx="50" cy="64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0" y="0"/>
                </a:cxn>
                <a:cxn ang="0">
                  <a:pos x="50" y="5"/>
                </a:cxn>
                <a:cxn ang="0">
                  <a:pos x="46" y="14"/>
                </a:cxn>
                <a:cxn ang="0">
                  <a:pos x="41" y="23"/>
                </a:cxn>
                <a:cxn ang="0">
                  <a:pos x="32" y="32"/>
                </a:cxn>
                <a:cxn ang="0">
                  <a:pos x="23" y="41"/>
                </a:cxn>
                <a:cxn ang="0">
                  <a:pos x="14" y="50"/>
                </a:cxn>
                <a:cxn ang="0">
                  <a:pos x="0" y="59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14" y="64"/>
                </a:cxn>
                <a:cxn ang="0">
                  <a:pos x="19" y="59"/>
                </a:cxn>
                <a:cxn ang="0">
                  <a:pos x="28" y="55"/>
                </a:cxn>
                <a:cxn ang="0">
                  <a:pos x="32" y="46"/>
                </a:cxn>
                <a:cxn ang="0">
                  <a:pos x="41" y="37"/>
                </a:cxn>
                <a:cxn ang="0">
                  <a:pos x="46" y="19"/>
                </a:cxn>
                <a:cxn ang="0">
                  <a:pos x="50" y="0"/>
                </a:cxn>
              </a:cxnLst>
              <a:rect l="0" t="0" r="r" b="b"/>
              <a:pathLst>
                <a:path w="50" h="64">
                  <a:moveTo>
                    <a:pt x="50" y="0"/>
                  </a:moveTo>
                  <a:lnTo>
                    <a:pt x="50" y="0"/>
                  </a:lnTo>
                  <a:lnTo>
                    <a:pt x="50" y="5"/>
                  </a:lnTo>
                  <a:lnTo>
                    <a:pt x="46" y="14"/>
                  </a:lnTo>
                  <a:lnTo>
                    <a:pt x="41" y="23"/>
                  </a:lnTo>
                  <a:lnTo>
                    <a:pt x="32" y="32"/>
                  </a:lnTo>
                  <a:lnTo>
                    <a:pt x="23" y="41"/>
                  </a:lnTo>
                  <a:lnTo>
                    <a:pt x="14" y="50"/>
                  </a:lnTo>
                  <a:lnTo>
                    <a:pt x="0" y="59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14" y="64"/>
                  </a:lnTo>
                  <a:lnTo>
                    <a:pt x="19" y="59"/>
                  </a:lnTo>
                  <a:lnTo>
                    <a:pt x="28" y="55"/>
                  </a:lnTo>
                  <a:lnTo>
                    <a:pt x="32" y="46"/>
                  </a:lnTo>
                  <a:lnTo>
                    <a:pt x="41" y="37"/>
                  </a:lnTo>
                  <a:lnTo>
                    <a:pt x="46" y="1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5" name="Freeform 87"/>
            <p:cNvSpPr>
              <a:spLocks/>
            </p:cNvSpPr>
            <p:nvPr/>
          </p:nvSpPr>
          <p:spPr bwMode="auto">
            <a:xfrm>
              <a:off x="4026" y="1775"/>
              <a:ext cx="28" cy="5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0"/>
                </a:cxn>
                <a:cxn ang="0">
                  <a:pos x="23" y="4"/>
                </a:cxn>
                <a:cxn ang="0">
                  <a:pos x="23" y="9"/>
                </a:cxn>
                <a:cxn ang="0">
                  <a:pos x="19" y="18"/>
                </a:cxn>
                <a:cxn ang="0">
                  <a:pos x="19" y="27"/>
                </a:cxn>
                <a:cxn ang="0">
                  <a:pos x="14" y="36"/>
                </a:cxn>
                <a:cxn ang="0">
                  <a:pos x="10" y="45"/>
                </a:cxn>
                <a:cxn ang="0">
                  <a:pos x="0" y="54"/>
                </a:cxn>
                <a:cxn ang="0">
                  <a:pos x="19" y="54"/>
                </a:cxn>
                <a:cxn ang="0">
                  <a:pos x="19" y="54"/>
                </a:cxn>
                <a:cxn ang="0">
                  <a:pos x="19" y="50"/>
                </a:cxn>
                <a:cxn ang="0">
                  <a:pos x="19" y="41"/>
                </a:cxn>
                <a:cxn ang="0">
                  <a:pos x="23" y="32"/>
                </a:cxn>
                <a:cxn ang="0">
                  <a:pos x="23" y="27"/>
                </a:cxn>
                <a:cxn ang="0">
                  <a:pos x="28" y="13"/>
                </a:cxn>
                <a:cxn ang="0">
                  <a:pos x="28" y="4"/>
                </a:cxn>
                <a:cxn ang="0">
                  <a:pos x="23" y="0"/>
                </a:cxn>
              </a:cxnLst>
              <a:rect l="0" t="0" r="r" b="b"/>
              <a:pathLst>
                <a:path w="28" h="54">
                  <a:moveTo>
                    <a:pt x="23" y="0"/>
                  </a:moveTo>
                  <a:lnTo>
                    <a:pt x="23" y="0"/>
                  </a:lnTo>
                  <a:lnTo>
                    <a:pt x="23" y="4"/>
                  </a:lnTo>
                  <a:lnTo>
                    <a:pt x="23" y="9"/>
                  </a:lnTo>
                  <a:lnTo>
                    <a:pt x="19" y="18"/>
                  </a:lnTo>
                  <a:lnTo>
                    <a:pt x="19" y="27"/>
                  </a:lnTo>
                  <a:lnTo>
                    <a:pt x="14" y="36"/>
                  </a:lnTo>
                  <a:lnTo>
                    <a:pt x="10" y="45"/>
                  </a:lnTo>
                  <a:lnTo>
                    <a:pt x="0" y="54"/>
                  </a:lnTo>
                  <a:lnTo>
                    <a:pt x="19" y="54"/>
                  </a:lnTo>
                  <a:lnTo>
                    <a:pt x="19" y="54"/>
                  </a:lnTo>
                  <a:lnTo>
                    <a:pt x="19" y="50"/>
                  </a:lnTo>
                  <a:lnTo>
                    <a:pt x="19" y="41"/>
                  </a:lnTo>
                  <a:lnTo>
                    <a:pt x="23" y="32"/>
                  </a:lnTo>
                  <a:lnTo>
                    <a:pt x="23" y="27"/>
                  </a:lnTo>
                  <a:lnTo>
                    <a:pt x="28" y="13"/>
                  </a:lnTo>
                  <a:lnTo>
                    <a:pt x="28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6" name="Freeform 88"/>
            <p:cNvSpPr>
              <a:spLocks/>
            </p:cNvSpPr>
            <p:nvPr/>
          </p:nvSpPr>
          <p:spPr bwMode="auto">
            <a:xfrm>
              <a:off x="4058" y="1775"/>
              <a:ext cx="14" cy="5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9" y="4"/>
                </a:cxn>
                <a:cxn ang="0">
                  <a:pos x="9" y="9"/>
                </a:cxn>
                <a:cxn ang="0">
                  <a:pos x="9" y="13"/>
                </a:cxn>
                <a:cxn ang="0">
                  <a:pos x="9" y="22"/>
                </a:cxn>
                <a:cxn ang="0">
                  <a:pos x="5" y="32"/>
                </a:cxn>
                <a:cxn ang="0">
                  <a:pos x="5" y="36"/>
                </a:cxn>
                <a:cxn ang="0">
                  <a:pos x="0" y="45"/>
                </a:cxn>
                <a:cxn ang="0">
                  <a:pos x="0" y="50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14" y="41"/>
                </a:cxn>
                <a:cxn ang="0">
                  <a:pos x="14" y="36"/>
                </a:cxn>
                <a:cxn ang="0">
                  <a:pos x="14" y="27"/>
                </a:cxn>
                <a:cxn ang="0">
                  <a:pos x="14" y="22"/>
                </a:cxn>
                <a:cxn ang="0">
                  <a:pos x="14" y="13"/>
                </a:cxn>
                <a:cxn ang="0">
                  <a:pos x="14" y="4"/>
                </a:cxn>
                <a:cxn ang="0">
                  <a:pos x="14" y="0"/>
                </a:cxn>
              </a:cxnLst>
              <a:rect l="0" t="0" r="r" b="b"/>
              <a:pathLst>
                <a:path w="14" h="50">
                  <a:moveTo>
                    <a:pt x="14" y="0"/>
                  </a:moveTo>
                  <a:lnTo>
                    <a:pt x="9" y="4"/>
                  </a:lnTo>
                  <a:lnTo>
                    <a:pt x="9" y="9"/>
                  </a:lnTo>
                  <a:lnTo>
                    <a:pt x="9" y="13"/>
                  </a:lnTo>
                  <a:lnTo>
                    <a:pt x="9" y="22"/>
                  </a:lnTo>
                  <a:lnTo>
                    <a:pt x="5" y="32"/>
                  </a:lnTo>
                  <a:lnTo>
                    <a:pt x="5" y="36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14" y="41"/>
                  </a:lnTo>
                  <a:lnTo>
                    <a:pt x="14" y="36"/>
                  </a:lnTo>
                  <a:lnTo>
                    <a:pt x="14" y="27"/>
                  </a:lnTo>
                  <a:lnTo>
                    <a:pt x="14" y="22"/>
                  </a:lnTo>
                  <a:lnTo>
                    <a:pt x="14" y="13"/>
                  </a:lnTo>
                  <a:lnTo>
                    <a:pt x="14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7" name="Freeform 89"/>
            <p:cNvSpPr>
              <a:spLocks/>
            </p:cNvSpPr>
            <p:nvPr/>
          </p:nvSpPr>
          <p:spPr bwMode="auto">
            <a:xfrm>
              <a:off x="4081" y="1775"/>
              <a:ext cx="14" cy="4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9" y="4"/>
                </a:cxn>
                <a:cxn ang="0">
                  <a:pos x="9" y="13"/>
                </a:cxn>
                <a:cxn ang="0">
                  <a:pos x="9" y="18"/>
                </a:cxn>
                <a:cxn ang="0">
                  <a:pos x="5" y="27"/>
                </a:cxn>
                <a:cxn ang="0">
                  <a:pos x="5" y="36"/>
                </a:cxn>
                <a:cxn ang="0">
                  <a:pos x="0" y="41"/>
                </a:cxn>
                <a:cxn ang="0">
                  <a:pos x="0" y="45"/>
                </a:cxn>
                <a:cxn ang="0">
                  <a:pos x="9" y="41"/>
                </a:cxn>
                <a:cxn ang="0">
                  <a:pos x="9" y="36"/>
                </a:cxn>
                <a:cxn ang="0">
                  <a:pos x="9" y="36"/>
                </a:cxn>
                <a:cxn ang="0">
                  <a:pos x="14" y="27"/>
                </a:cxn>
                <a:cxn ang="0">
                  <a:pos x="14" y="22"/>
                </a:cxn>
                <a:cxn ang="0">
                  <a:pos x="14" y="18"/>
                </a:cxn>
                <a:cxn ang="0">
                  <a:pos x="14" y="9"/>
                </a:cxn>
                <a:cxn ang="0">
                  <a:pos x="14" y="4"/>
                </a:cxn>
                <a:cxn ang="0">
                  <a:pos x="9" y="0"/>
                </a:cxn>
              </a:cxnLst>
              <a:rect l="0" t="0" r="r" b="b"/>
              <a:pathLst>
                <a:path w="14" h="45">
                  <a:moveTo>
                    <a:pt x="9" y="0"/>
                  </a:moveTo>
                  <a:lnTo>
                    <a:pt x="9" y="0"/>
                  </a:lnTo>
                  <a:lnTo>
                    <a:pt x="9" y="4"/>
                  </a:lnTo>
                  <a:lnTo>
                    <a:pt x="9" y="13"/>
                  </a:lnTo>
                  <a:lnTo>
                    <a:pt x="9" y="18"/>
                  </a:lnTo>
                  <a:lnTo>
                    <a:pt x="5" y="27"/>
                  </a:lnTo>
                  <a:lnTo>
                    <a:pt x="5" y="36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9" y="41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4" y="27"/>
                  </a:lnTo>
                  <a:lnTo>
                    <a:pt x="14" y="22"/>
                  </a:lnTo>
                  <a:lnTo>
                    <a:pt x="14" y="18"/>
                  </a:lnTo>
                  <a:lnTo>
                    <a:pt x="14" y="9"/>
                  </a:lnTo>
                  <a:lnTo>
                    <a:pt x="14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8" name="Freeform 90"/>
            <p:cNvSpPr>
              <a:spLocks/>
            </p:cNvSpPr>
            <p:nvPr/>
          </p:nvSpPr>
          <p:spPr bwMode="auto">
            <a:xfrm>
              <a:off x="4104" y="1770"/>
              <a:ext cx="9" cy="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7"/>
                </a:cxn>
                <a:cxn ang="0">
                  <a:pos x="9" y="23"/>
                </a:cxn>
                <a:cxn ang="0">
                  <a:pos x="9" y="14"/>
                </a:cxn>
                <a:cxn ang="0">
                  <a:pos x="9" y="9"/>
                </a:cxn>
                <a:cxn ang="0">
                  <a:pos x="4" y="0"/>
                </a:cxn>
              </a:cxnLst>
              <a:rect l="0" t="0" r="r" b="b"/>
              <a:pathLst>
                <a:path w="9" h="37">
                  <a:moveTo>
                    <a:pt x="4" y="0"/>
                  </a:moveTo>
                  <a:lnTo>
                    <a:pt x="0" y="37"/>
                  </a:lnTo>
                  <a:lnTo>
                    <a:pt x="0" y="37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7"/>
                  </a:lnTo>
                  <a:lnTo>
                    <a:pt x="9" y="23"/>
                  </a:lnTo>
                  <a:lnTo>
                    <a:pt x="9" y="14"/>
                  </a:lnTo>
                  <a:lnTo>
                    <a:pt x="9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79" name="Freeform 91"/>
            <p:cNvSpPr>
              <a:spLocks/>
            </p:cNvSpPr>
            <p:nvPr/>
          </p:nvSpPr>
          <p:spPr bwMode="auto">
            <a:xfrm>
              <a:off x="4049" y="1698"/>
              <a:ext cx="57" cy="5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0" y="4"/>
                </a:cxn>
                <a:cxn ang="0">
                  <a:pos x="46" y="4"/>
                </a:cxn>
                <a:cxn ang="0">
                  <a:pos x="41" y="9"/>
                </a:cxn>
                <a:cxn ang="0">
                  <a:pos x="32" y="13"/>
                </a:cxn>
                <a:cxn ang="0">
                  <a:pos x="23" y="22"/>
                </a:cxn>
                <a:cxn ang="0">
                  <a:pos x="14" y="27"/>
                </a:cxn>
                <a:cxn ang="0">
                  <a:pos x="5" y="36"/>
                </a:cxn>
                <a:cxn ang="0">
                  <a:pos x="0" y="50"/>
                </a:cxn>
                <a:cxn ang="0">
                  <a:pos x="5" y="50"/>
                </a:cxn>
                <a:cxn ang="0">
                  <a:pos x="9" y="45"/>
                </a:cxn>
                <a:cxn ang="0">
                  <a:pos x="14" y="36"/>
                </a:cxn>
                <a:cxn ang="0">
                  <a:pos x="23" y="27"/>
                </a:cxn>
                <a:cxn ang="0">
                  <a:pos x="32" y="22"/>
                </a:cxn>
                <a:cxn ang="0">
                  <a:pos x="41" y="13"/>
                </a:cxn>
                <a:cxn ang="0">
                  <a:pos x="50" y="4"/>
                </a:cxn>
                <a:cxn ang="0">
                  <a:pos x="55" y="0"/>
                </a:cxn>
              </a:cxnLst>
              <a:rect l="0" t="0" r="r" b="b"/>
              <a:pathLst>
                <a:path w="55" h="50">
                  <a:moveTo>
                    <a:pt x="55" y="0"/>
                  </a:moveTo>
                  <a:lnTo>
                    <a:pt x="50" y="4"/>
                  </a:lnTo>
                  <a:lnTo>
                    <a:pt x="46" y="4"/>
                  </a:lnTo>
                  <a:lnTo>
                    <a:pt x="41" y="9"/>
                  </a:lnTo>
                  <a:lnTo>
                    <a:pt x="32" y="13"/>
                  </a:lnTo>
                  <a:lnTo>
                    <a:pt x="23" y="22"/>
                  </a:lnTo>
                  <a:lnTo>
                    <a:pt x="14" y="27"/>
                  </a:lnTo>
                  <a:lnTo>
                    <a:pt x="5" y="36"/>
                  </a:lnTo>
                  <a:lnTo>
                    <a:pt x="0" y="50"/>
                  </a:lnTo>
                  <a:lnTo>
                    <a:pt x="5" y="50"/>
                  </a:lnTo>
                  <a:lnTo>
                    <a:pt x="9" y="45"/>
                  </a:lnTo>
                  <a:lnTo>
                    <a:pt x="14" y="36"/>
                  </a:lnTo>
                  <a:lnTo>
                    <a:pt x="23" y="27"/>
                  </a:lnTo>
                  <a:lnTo>
                    <a:pt x="32" y="22"/>
                  </a:lnTo>
                  <a:lnTo>
                    <a:pt x="41" y="13"/>
                  </a:lnTo>
                  <a:lnTo>
                    <a:pt x="50" y="4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0" name="Freeform 92"/>
            <p:cNvSpPr>
              <a:spLocks/>
            </p:cNvSpPr>
            <p:nvPr/>
          </p:nvSpPr>
          <p:spPr bwMode="auto">
            <a:xfrm>
              <a:off x="4063" y="1711"/>
              <a:ext cx="43" cy="3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4" y="37"/>
                </a:cxn>
                <a:cxn ang="0">
                  <a:pos x="9" y="32"/>
                </a:cxn>
                <a:cxn ang="0">
                  <a:pos x="18" y="27"/>
                </a:cxn>
                <a:cxn ang="0">
                  <a:pos x="23" y="23"/>
                </a:cxn>
                <a:cxn ang="0">
                  <a:pos x="32" y="18"/>
                </a:cxn>
                <a:cxn ang="0">
                  <a:pos x="36" y="9"/>
                </a:cxn>
                <a:cxn ang="0">
                  <a:pos x="41" y="0"/>
                </a:cxn>
              </a:cxnLst>
              <a:rect l="0" t="0" r="r" b="b"/>
              <a:pathLst>
                <a:path w="41" h="37">
                  <a:moveTo>
                    <a:pt x="41" y="0"/>
                  </a:moveTo>
                  <a:lnTo>
                    <a:pt x="0" y="37"/>
                  </a:lnTo>
                  <a:lnTo>
                    <a:pt x="0" y="37"/>
                  </a:lnTo>
                  <a:lnTo>
                    <a:pt x="4" y="37"/>
                  </a:lnTo>
                  <a:lnTo>
                    <a:pt x="9" y="32"/>
                  </a:lnTo>
                  <a:lnTo>
                    <a:pt x="18" y="27"/>
                  </a:lnTo>
                  <a:lnTo>
                    <a:pt x="23" y="23"/>
                  </a:lnTo>
                  <a:lnTo>
                    <a:pt x="32" y="18"/>
                  </a:lnTo>
                  <a:lnTo>
                    <a:pt x="36" y="9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1" name="Freeform 93"/>
            <p:cNvSpPr>
              <a:spLocks/>
            </p:cNvSpPr>
            <p:nvPr/>
          </p:nvSpPr>
          <p:spPr bwMode="auto">
            <a:xfrm>
              <a:off x="3999" y="1692"/>
              <a:ext cx="17" cy="6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5"/>
                </a:cxn>
                <a:cxn ang="0">
                  <a:pos x="14" y="9"/>
                </a:cxn>
                <a:cxn ang="0">
                  <a:pos x="9" y="14"/>
                </a:cxn>
                <a:cxn ang="0">
                  <a:pos x="9" y="23"/>
                </a:cxn>
                <a:cxn ang="0">
                  <a:pos x="9" y="32"/>
                </a:cxn>
                <a:cxn ang="0">
                  <a:pos x="9" y="41"/>
                </a:cxn>
                <a:cxn ang="0">
                  <a:pos x="5" y="50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5" y="55"/>
                </a:cxn>
                <a:cxn ang="0">
                  <a:pos x="9" y="50"/>
                </a:cxn>
                <a:cxn ang="0">
                  <a:pos x="14" y="41"/>
                </a:cxn>
                <a:cxn ang="0">
                  <a:pos x="14" y="32"/>
                </a:cxn>
                <a:cxn ang="0">
                  <a:pos x="18" y="23"/>
                </a:cxn>
                <a:cxn ang="0">
                  <a:pos x="14" y="14"/>
                </a:cxn>
                <a:cxn ang="0">
                  <a:pos x="14" y="0"/>
                </a:cxn>
              </a:cxnLst>
              <a:rect l="0" t="0" r="r" b="b"/>
              <a:pathLst>
                <a:path w="18" h="59">
                  <a:moveTo>
                    <a:pt x="14" y="0"/>
                  </a:moveTo>
                  <a:lnTo>
                    <a:pt x="14" y="5"/>
                  </a:lnTo>
                  <a:lnTo>
                    <a:pt x="14" y="9"/>
                  </a:lnTo>
                  <a:lnTo>
                    <a:pt x="9" y="14"/>
                  </a:lnTo>
                  <a:lnTo>
                    <a:pt x="9" y="23"/>
                  </a:lnTo>
                  <a:lnTo>
                    <a:pt x="9" y="32"/>
                  </a:lnTo>
                  <a:lnTo>
                    <a:pt x="9" y="41"/>
                  </a:lnTo>
                  <a:lnTo>
                    <a:pt x="5" y="5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5" y="55"/>
                  </a:lnTo>
                  <a:lnTo>
                    <a:pt x="9" y="50"/>
                  </a:lnTo>
                  <a:lnTo>
                    <a:pt x="14" y="41"/>
                  </a:lnTo>
                  <a:lnTo>
                    <a:pt x="14" y="32"/>
                  </a:lnTo>
                  <a:lnTo>
                    <a:pt x="18" y="23"/>
                  </a:lnTo>
                  <a:lnTo>
                    <a:pt x="14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2" name="Freeform 94"/>
            <p:cNvSpPr>
              <a:spLocks/>
            </p:cNvSpPr>
            <p:nvPr/>
          </p:nvSpPr>
          <p:spPr bwMode="auto">
            <a:xfrm>
              <a:off x="4004" y="1711"/>
              <a:ext cx="28" cy="5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8" y="5"/>
                </a:cxn>
                <a:cxn ang="0">
                  <a:pos x="18" y="14"/>
                </a:cxn>
                <a:cxn ang="0">
                  <a:pos x="18" y="23"/>
                </a:cxn>
                <a:cxn ang="0">
                  <a:pos x="13" y="32"/>
                </a:cxn>
                <a:cxn ang="0">
                  <a:pos x="9" y="41"/>
                </a:cxn>
                <a:cxn ang="0">
                  <a:pos x="4" y="50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4" y="55"/>
                </a:cxn>
                <a:cxn ang="0">
                  <a:pos x="9" y="55"/>
                </a:cxn>
                <a:cxn ang="0">
                  <a:pos x="13" y="46"/>
                </a:cxn>
                <a:cxn ang="0">
                  <a:pos x="18" y="41"/>
                </a:cxn>
                <a:cxn ang="0">
                  <a:pos x="22" y="27"/>
                </a:cxn>
                <a:cxn ang="0">
                  <a:pos x="22" y="14"/>
                </a:cxn>
                <a:cxn ang="0">
                  <a:pos x="18" y="0"/>
                </a:cxn>
              </a:cxnLst>
              <a:rect l="0" t="0" r="r" b="b"/>
              <a:pathLst>
                <a:path w="22" h="59">
                  <a:moveTo>
                    <a:pt x="18" y="0"/>
                  </a:moveTo>
                  <a:lnTo>
                    <a:pt x="18" y="0"/>
                  </a:lnTo>
                  <a:lnTo>
                    <a:pt x="18" y="5"/>
                  </a:lnTo>
                  <a:lnTo>
                    <a:pt x="18" y="14"/>
                  </a:lnTo>
                  <a:lnTo>
                    <a:pt x="18" y="23"/>
                  </a:lnTo>
                  <a:lnTo>
                    <a:pt x="13" y="32"/>
                  </a:lnTo>
                  <a:lnTo>
                    <a:pt x="9" y="41"/>
                  </a:lnTo>
                  <a:lnTo>
                    <a:pt x="4" y="5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4" y="55"/>
                  </a:lnTo>
                  <a:lnTo>
                    <a:pt x="9" y="55"/>
                  </a:lnTo>
                  <a:lnTo>
                    <a:pt x="13" y="46"/>
                  </a:lnTo>
                  <a:lnTo>
                    <a:pt x="18" y="41"/>
                  </a:lnTo>
                  <a:lnTo>
                    <a:pt x="22" y="27"/>
                  </a:lnTo>
                  <a:lnTo>
                    <a:pt x="22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3" name="Freeform 95"/>
            <p:cNvSpPr>
              <a:spLocks/>
            </p:cNvSpPr>
            <p:nvPr/>
          </p:nvSpPr>
          <p:spPr bwMode="auto">
            <a:xfrm>
              <a:off x="3899" y="1729"/>
              <a:ext cx="59" cy="39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1" y="5"/>
                </a:cxn>
                <a:cxn ang="0">
                  <a:pos x="32" y="5"/>
                </a:cxn>
                <a:cxn ang="0">
                  <a:pos x="23" y="9"/>
                </a:cxn>
                <a:cxn ang="0">
                  <a:pos x="14" y="19"/>
                </a:cxn>
                <a:cxn ang="0">
                  <a:pos x="4" y="28"/>
                </a:cxn>
                <a:cxn ang="0">
                  <a:pos x="0" y="41"/>
                </a:cxn>
                <a:cxn ang="0">
                  <a:pos x="0" y="37"/>
                </a:cxn>
                <a:cxn ang="0">
                  <a:pos x="9" y="32"/>
                </a:cxn>
                <a:cxn ang="0">
                  <a:pos x="14" y="28"/>
                </a:cxn>
                <a:cxn ang="0">
                  <a:pos x="23" y="19"/>
                </a:cxn>
                <a:cxn ang="0">
                  <a:pos x="32" y="14"/>
                </a:cxn>
                <a:cxn ang="0">
                  <a:pos x="41" y="5"/>
                </a:cxn>
                <a:cxn ang="0">
                  <a:pos x="50" y="5"/>
                </a:cxn>
                <a:cxn ang="0">
                  <a:pos x="59" y="0"/>
                </a:cxn>
              </a:cxnLst>
              <a:rect l="0" t="0" r="r" b="b"/>
              <a:pathLst>
                <a:path w="59" h="41">
                  <a:moveTo>
                    <a:pt x="59" y="0"/>
                  </a:moveTo>
                  <a:lnTo>
                    <a:pt x="55" y="0"/>
                  </a:lnTo>
                  <a:lnTo>
                    <a:pt x="50" y="0"/>
                  </a:lnTo>
                  <a:lnTo>
                    <a:pt x="41" y="5"/>
                  </a:lnTo>
                  <a:lnTo>
                    <a:pt x="32" y="5"/>
                  </a:lnTo>
                  <a:lnTo>
                    <a:pt x="23" y="9"/>
                  </a:lnTo>
                  <a:lnTo>
                    <a:pt x="14" y="19"/>
                  </a:lnTo>
                  <a:lnTo>
                    <a:pt x="4" y="28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9" y="32"/>
                  </a:lnTo>
                  <a:lnTo>
                    <a:pt x="14" y="28"/>
                  </a:lnTo>
                  <a:lnTo>
                    <a:pt x="23" y="19"/>
                  </a:lnTo>
                  <a:lnTo>
                    <a:pt x="32" y="14"/>
                  </a:lnTo>
                  <a:lnTo>
                    <a:pt x="41" y="5"/>
                  </a:lnTo>
                  <a:lnTo>
                    <a:pt x="50" y="5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4" name="Freeform 96"/>
            <p:cNvSpPr>
              <a:spLocks/>
            </p:cNvSpPr>
            <p:nvPr/>
          </p:nvSpPr>
          <p:spPr bwMode="auto">
            <a:xfrm>
              <a:off x="3908" y="1744"/>
              <a:ext cx="64" cy="51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59" y="0"/>
                </a:cxn>
                <a:cxn ang="0">
                  <a:pos x="55" y="0"/>
                </a:cxn>
                <a:cxn ang="0">
                  <a:pos x="46" y="5"/>
                </a:cxn>
                <a:cxn ang="0">
                  <a:pos x="36" y="5"/>
                </a:cxn>
                <a:cxn ang="0">
                  <a:pos x="27" y="14"/>
                </a:cxn>
                <a:cxn ang="0">
                  <a:pos x="14" y="18"/>
                </a:cxn>
                <a:cxn ang="0">
                  <a:pos x="5" y="32"/>
                </a:cxn>
                <a:cxn ang="0">
                  <a:pos x="0" y="45"/>
                </a:cxn>
                <a:cxn ang="0">
                  <a:pos x="0" y="41"/>
                </a:cxn>
                <a:cxn ang="0">
                  <a:pos x="9" y="36"/>
                </a:cxn>
                <a:cxn ang="0">
                  <a:pos x="18" y="32"/>
                </a:cxn>
                <a:cxn ang="0">
                  <a:pos x="27" y="23"/>
                </a:cxn>
                <a:cxn ang="0">
                  <a:pos x="36" y="14"/>
                </a:cxn>
                <a:cxn ang="0">
                  <a:pos x="46" y="9"/>
                </a:cxn>
                <a:cxn ang="0">
                  <a:pos x="55" y="0"/>
                </a:cxn>
                <a:cxn ang="0">
                  <a:pos x="64" y="0"/>
                </a:cxn>
              </a:cxnLst>
              <a:rect l="0" t="0" r="r" b="b"/>
              <a:pathLst>
                <a:path w="64" h="45">
                  <a:moveTo>
                    <a:pt x="64" y="0"/>
                  </a:moveTo>
                  <a:lnTo>
                    <a:pt x="59" y="0"/>
                  </a:lnTo>
                  <a:lnTo>
                    <a:pt x="55" y="0"/>
                  </a:lnTo>
                  <a:lnTo>
                    <a:pt x="46" y="5"/>
                  </a:lnTo>
                  <a:lnTo>
                    <a:pt x="36" y="5"/>
                  </a:lnTo>
                  <a:lnTo>
                    <a:pt x="27" y="14"/>
                  </a:lnTo>
                  <a:lnTo>
                    <a:pt x="14" y="18"/>
                  </a:lnTo>
                  <a:lnTo>
                    <a:pt x="5" y="32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9" y="36"/>
                  </a:lnTo>
                  <a:lnTo>
                    <a:pt x="18" y="32"/>
                  </a:lnTo>
                  <a:lnTo>
                    <a:pt x="27" y="23"/>
                  </a:lnTo>
                  <a:lnTo>
                    <a:pt x="36" y="14"/>
                  </a:lnTo>
                  <a:lnTo>
                    <a:pt x="46" y="9"/>
                  </a:lnTo>
                  <a:lnTo>
                    <a:pt x="55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5" name="Freeform 97"/>
            <p:cNvSpPr>
              <a:spLocks/>
            </p:cNvSpPr>
            <p:nvPr/>
          </p:nvSpPr>
          <p:spPr bwMode="auto">
            <a:xfrm>
              <a:off x="3935" y="1884"/>
              <a:ext cx="41" cy="6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37" y="4"/>
                </a:cxn>
                <a:cxn ang="0">
                  <a:pos x="37" y="9"/>
                </a:cxn>
                <a:cxn ang="0">
                  <a:pos x="32" y="18"/>
                </a:cxn>
                <a:cxn ang="0">
                  <a:pos x="28" y="27"/>
                </a:cxn>
                <a:cxn ang="0">
                  <a:pos x="23" y="36"/>
                </a:cxn>
                <a:cxn ang="0">
                  <a:pos x="19" y="45"/>
                </a:cxn>
                <a:cxn ang="0">
                  <a:pos x="9" y="54"/>
                </a:cxn>
                <a:cxn ang="0">
                  <a:pos x="0" y="63"/>
                </a:cxn>
                <a:cxn ang="0">
                  <a:pos x="14" y="63"/>
                </a:cxn>
                <a:cxn ang="0">
                  <a:pos x="14" y="63"/>
                </a:cxn>
                <a:cxn ang="0">
                  <a:pos x="19" y="59"/>
                </a:cxn>
                <a:cxn ang="0">
                  <a:pos x="23" y="54"/>
                </a:cxn>
                <a:cxn ang="0">
                  <a:pos x="28" y="45"/>
                </a:cxn>
                <a:cxn ang="0">
                  <a:pos x="32" y="36"/>
                </a:cxn>
                <a:cxn ang="0">
                  <a:pos x="37" y="27"/>
                </a:cxn>
                <a:cxn ang="0">
                  <a:pos x="37" y="13"/>
                </a:cxn>
                <a:cxn ang="0">
                  <a:pos x="41" y="0"/>
                </a:cxn>
              </a:cxnLst>
              <a:rect l="0" t="0" r="r" b="b"/>
              <a:pathLst>
                <a:path w="41" h="63">
                  <a:moveTo>
                    <a:pt x="41" y="0"/>
                  </a:moveTo>
                  <a:lnTo>
                    <a:pt x="37" y="4"/>
                  </a:lnTo>
                  <a:lnTo>
                    <a:pt x="37" y="9"/>
                  </a:lnTo>
                  <a:lnTo>
                    <a:pt x="32" y="18"/>
                  </a:lnTo>
                  <a:lnTo>
                    <a:pt x="28" y="27"/>
                  </a:lnTo>
                  <a:lnTo>
                    <a:pt x="23" y="36"/>
                  </a:lnTo>
                  <a:lnTo>
                    <a:pt x="19" y="45"/>
                  </a:lnTo>
                  <a:lnTo>
                    <a:pt x="9" y="54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9" y="59"/>
                  </a:lnTo>
                  <a:lnTo>
                    <a:pt x="23" y="54"/>
                  </a:lnTo>
                  <a:lnTo>
                    <a:pt x="28" y="45"/>
                  </a:lnTo>
                  <a:lnTo>
                    <a:pt x="32" y="36"/>
                  </a:lnTo>
                  <a:lnTo>
                    <a:pt x="37" y="27"/>
                  </a:lnTo>
                  <a:lnTo>
                    <a:pt x="37" y="1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6" name="Freeform 98"/>
            <p:cNvSpPr>
              <a:spLocks/>
            </p:cNvSpPr>
            <p:nvPr/>
          </p:nvSpPr>
          <p:spPr bwMode="auto">
            <a:xfrm>
              <a:off x="3958" y="1884"/>
              <a:ext cx="44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4"/>
                </a:cxn>
                <a:cxn ang="0">
                  <a:pos x="32" y="9"/>
                </a:cxn>
                <a:cxn ang="0">
                  <a:pos x="32" y="18"/>
                </a:cxn>
                <a:cxn ang="0">
                  <a:pos x="27" y="27"/>
                </a:cxn>
                <a:cxn ang="0">
                  <a:pos x="23" y="41"/>
                </a:cxn>
                <a:cxn ang="0">
                  <a:pos x="18" y="50"/>
                </a:cxn>
                <a:cxn ang="0">
                  <a:pos x="9" y="59"/>
                </a:cxn>
                <a:cxn ang="0">
                  <a:pos x="0" y="63"/>
                </a:cxn>
                <a:cxn ang="0">
                  <a:pos x="14" y="68"/>
                </a:cxn>
                <a:cxn ang="0">
                  <a:pos x="14" y="68"/>
                </a:cxn>
                <a:cxn ang="0">
                  <a:pos x="18" y="63"/>
                </a:cxn>
                <a:cxn ang="0">
                  <a:pos x="23" y="59"/>
                </a:cxn>
                <a:cxn ang="0">
                  <a:pos x="27" y="50"/>
                </a:cxn>
                <a:cxn ang="0">
                  <a:pos x="32" y="41"/>
                </a:cxn>
                <a:cxn ang="0">
                  <a:pos x="32" y="27"/>
                </a:cxn>
                <a:cxn ang="0">
                  <a:pos x="37" y="13"/>
                </a:cxn>
                <a:cxn ang="0">
                  <a:pos x="37" y="0"/>
                </a:cxn>
              </a:cxnLst>
              <a:rect l="0" t="0" r="r" b="b"/>
              <a:pathLst>
                <a:path w="37" h="68">
                  <a:moveTo>
                    <a:pt x="37" y="0"/>
                  </a:moveTo>
                  <a:lnTo>
                    <a:pt x="37" y="4"/>
                  </a:lnTo>
                  <a:lnTo>
                    <a:pt x="32" y="9"/>
                  </a:lnTo>
                  <a:lnTo>
                    <a:pt x="32" y="18"/>
                  </a:lnTo>
                  <a:lnTo>
                    <a:pt x="27" y="27"/>
                  </a:lnTo>
                  <a:lnTo>
                    <a:pt x="23" y="41"/>
                  </a:lnTo>
                  <a:lnTo>
                    <a:pt x="18" y="50"/>
                  </a:lnTo>
                  <a:lnTo>
                    <a:pt x="9" y="59"/>
                  </a:lnTo>
                  <a:lnTo>
                    <a:pt x="0" y="63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8" y="63"/>
                  </a:lnTo>
                  <a:lnTo>
                    <a:pt x="23" y="59"/>
                  </a:lnTo>
                  <a:lnTo>
                    <a:pt x="27" y="50"/>
                  </a:lnTo>
                  <a:lnTo>
                    <a:pt x="32" y="41"/>
                  </a:lnTo>
                  <a:lnTo>
                    <a:pt x="32" y="27"/>
                  </a:lnTo>
                  <a:lnTo>
                    <a:pt x="37" y="1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7" name="Freeform 99"/>
            <p:cNvSpPr>
              <a:spLocks/>
            </p:cNvSpPr>
            <p:nvPr/>
          </p:nvSpPr>
          <p:spPr bwMode="auto">
            <a:xfrm>
              <a:off x="3981" y="1879"/>
              <a:ext cx="32" cy="7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5"/>
                </a:cxn>
                <a:cxn ang="0">
                  <a:pos x="32" y="9"/>
                </a:cxn>
                <a:cxn ang="0">
                  <a:pos x="27" y="18"/>
                </a:cxn>
                <a:cxn ang="0">
                  <a:pos x="27" y="27"/>
                </a:cxn>
                <a:cxn ang="0">
                  <a:pos x="23" y="41"/>
                </a:cxn>
                <a:cxn ang="0">
                  <a:pos x="14" y="55"/>
                </a:cxn>
                <a:cxn ang="0">
                  <a:pos x="9" y="64"/>
                </a:cxn>
                <a:cxn ang="0">
                  <a:pos x="0" y="73"/>
                </a:cxn>
                <a:cxn ang="0">
                  <a:pos x="0" y="73"/>
                </a:cxn>
                <a:cxn ang="0">
                  <a:pos x="4" y="73"/>
                </a:cxn>
                <a:cxn ang="0">
                  <a:pos x="14" y="68"/>
                </a:cxn>
                <a:cxn ang="0">
                  <a:pos x="18" y="59"/>
                </a:cxn>
                <a:cxn ang="0">
                  <a:pos x="27" y="50"/>
                </a:cxn>
                <a:cxn ang="0">
                  <a:pos x="32" y="36"/>
                </a:cxn>
                <a:cxn ang="0">
                  <a:pos x="32" y="23"/>
                </a:cxn>
                <a:cxn ang="0">
                  <a:pos x="32" y="0"/>
                </a:cxn>
              </a:cxnLst>
              <a:rect l="0" t="0" r="r" b="b"/>
              <a:pathLst>
                <a:path w="32" h="73">
                  <a:moveTo>
                    <a:pt x="32" y="0"/>
                  </a:moveTo>
                  <a:lnTo>
                    <a:pt x="32" y="5"/>
                  </a:lnTo>
                  <a:lnTo>
                    <a:pt x="32" y="9"/>
                  </a:lnTo>
                  <a:lnTo>
                    <a:pt x="27" y="18"/>
                  </a:lnTo>
                  <a:lnTo>
                    <a:pt x="27" y="27"/>
                  </a:lnTo>
                  <a:lnTo>
                    <a:pt x="23" y="41"/>
                  </a:lnTo>
                  <a:lnTo>
                    <a:pt x="14" y="55"/>
                  </a:lnTo>
                  <a:lnTo>
                    <a:pt x="9" y="64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4" y="73"/>
                  </a:lnTo>
                  <a:lnTo>
                    <a:pt x="14" y="68"/>
                  </a:lnTo>
                  <a:lnTo>
                    <a:pt x="18" y="59"/>
                  </a:lnTo>
                  <a:lnTo>
                    <a:pt x="27" y="50"/>
                  </a:lnTo>
                  <a:lnTo>
                    <a:pt x="32" y="36"/>
                  </a:lnTo>
                  <a:lnTo>
                    <a:pt x="32" y="2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8" name="Freeform 100"/>
            <p:cNvSpPr>
              <a:spLocks/>
            </p:cNvSpPr>
            <p:nvPr/>
          </p:nvSpPr>
          <p:spPr bwMode="auto">
            <a:xfrm>
              <a:off x="3516" y="1761"/>
              <a:ext cx="41" cy="3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0" y="23"/>
                </a:cxn>
                <a:cxn ang="0">
                  <a:pos x="5" y="23"/>
                </a:cxn>
                <a:cxn ang="0">
                  <a:pos x="10" y="18"/>
                </a:cxn>
                <a:cxn ang="0">
                  <a:pos x="19" y="18"/>
                </a:cxn>
                <a:cxn ang="0">
                  <a:pos x="23" y="14"/>
                </a:cxn>
                <a:cxn ang="0">
                  <a:pos x="32" y="14"/>
                </a:cxn>
                <a:cxn ang="0">
                  <a:pos x="37" y="5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41" y="5"/>
                </a:cxn>
                <a:cxn ang="0">
                  <a:pos x="37" y="9"/>
                </a:cxn>
                <a:cxn ang="0">
                  <a:pos x="37" y="14"/>
                </a:cxn>
                <a:cxn ang="0">
                  <a:pos x="28" y="18"/>
                </a:cxn>
                <a:cxn ang="0">
                  <a:pos x="23" y="23"/>
                </a:cxn>
                <a:cxn ang="0">
                  <a:pos x="14" y="27"/>
                </a:cxn>
                <a:cxn ang="0">
                  <a:pos x="0" y="32"/>
                </a:cxn>
                <a:cxn ang="0">
                  <a:pos x="0" y="23"/>
                </a:cxn>
              </a:cxnLst>
              <a:rect l="0" t="0" r="r" b="b"/>
              <a:pathLst>
                <a:path w="41" h="32">
                  <a:moveTo>
                    <a:pt x="0" y="23"/>
                  </a:moveTo>
                  <a:lnTo>
                    <a:pt x="0" y="23"/>
                  </a:lnTo>
                  <a:lnTo>
                    <a:pt x="5" y="23"/>
                  </a:lnTo>
                  <a:lnTo>
                    <a:pt x="10" y="18"/>
                  </a:lnTo>
                  <a:lnTo>
                    <a:pt x="19" y="18"/>
                  </a:lnTo>
                  <a:lnTo>
                    <a:pt x="23" y="14"/>
                  </a:lnTo>
                  <a:lnTo>
                    <a:pt x="32" y="14"/>
                  </a:lnTo>
                  <a:lnTo>
                    <a:pt x="37" y="5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5"/>
                  </a:lnTo>
                  <a:lnTo>
                    <a:pt x="37" y="9"/>
                  </a:lnTo>
                  <a:lnTo>
                    <a:pt x="37" y="14"/>
                  </a:lnTo>
                  <a:lnTo>
                    <a:pt x="28" y="18"/>
                  </a:lnTo>
                  <a:lnTo>
                    <a:pt x="23" y="23"/>
                  </a:lnTo>
                  <a:lnTo>
                    <a:pt x="14" y="27"/>
                  </a:lnTo>
                  <a:lnTo>
                    <a:pt x="0" y="32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89" name="Freeform 101"/>
            <p:cNvSpPr>
              <a:spLocks/>
            </p:cNvSpPr>
            <p:nvPr/>
          </p:nvSpPr>
          <p:spPr bwMode="auto">
            <a:xfrm>
              <a:off x="3521" y="1770"/>
              <a:ext cx="46" cy="50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5"/>
                </a:cxn>
                <a:cxn ang="0">
                  <a:pos x="41" y="9"/>
                </a:cxn>
                <a:cxn ang="0">
                  <a:pos x="36" y="14"/>
                </a:cxn>
                <a:cxn ang="0">
                  <a:pos x="27" y="18"/>
                </a:cxn>
                <a:cxn ang="0">
                  <a:pos x="23" y="23"/>
                </a:cxn>
                <a:cxn ang="0">
                  <a:pos x="9" y="32"/>
                </a:cxn>
                <a:cxn ang="0">
                  <a:pos x="0" y="37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5" y="46"/>
                </a:cxn>
                <a:cxn ang="0">
                  <a:pos x="14" y="41"/>
                </a:cxn>
                <a:cxn ang="0">
                  <a:pos x="23" y="37"/>
                </a:cxn>
                <a:cxn ang="0">
                  <a:pos x="27" y="27"/>
                </a:cxn>
                <a:cxn ang="0">
                  <a:pos x="36" y="18"/>
                </a:cxn>
                <a:cxn ang="0">
                  <a:pos x="46" y="9"/>
                </a:cxn>
                <a:cxn ang="0">
                  <a:pos x="46" y="0"/>
                </a:cxn>
              </a:cxnLst>
              <a:rect l="0" t="0" r="r" b="b"/>
              <a:pathLst>
                <a:path w="46" h="46">
                  <a:moveTo>
                    <a:pt x="46" y="0"/>
                  </a:moveTo>
                  <a:lnTo>
                    <a:pt x="46" y="0"/>
                  </a:lnTo>
                  <a:lnTo>
                    <a:pt x="46" y="5"/>
                  </a:lnTo>
                  <a:lnTo>
                    <a:pt x="41" y="9"/>
                  </a:lnTo>
                  <a:lnTo>
                    <a:pt x="36" y="14"/>
                  </a:lnTo>
                  <a:lnTo>
                    <a:pt x="27" y="18"/>
                  </a:lnTo>
                  <a:lnTo>
                    <a:pt x="23" y="23"/>
                  </a:lnTo>
                  <a:lnTo>
                    <a:pt x="9" y="32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5" y="46"/>
                  </a:lnTo>
                  <a:lnTo>
                    <a:pt x="14" y="41"/>
                  </a:lnTo>
                  <a:lnTo>
                    <a:pt x="23" y="37"/>
                  </a:lnTo>
                  <a:lnTo>
                    <a:pt x="27" y="27"/>
                  </a:lnTo>
                  <a:lnTo>
                    <a:pt x="36" y="18"/>
                  </a:lnTo>
                  <a:lnTo>
                    <a:pt x="46" y="9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0" name="Freeform 102"/>
            <p:cNvSpPr>
              <a:spLocks/>
            </p:cNvSpPr>
            <p:nvPr/>
          </p:nvSpPr>
          <p:spPr bwMode="auto">
            <a:xfrm>
              <a:off x="3539" y="1784"/>
              <a:ext cx="32" cy="3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0"/>
                </a:cxn>
                <a:cxn ang="0">
                  <a:pos x="37" y="4"/>
                </a:cxn>
                <a:cxn ang="0">
                  <a:pos x="32" y="9"/>
                </a:cxn>
                <a:cxn ang="0">
                  <a:pos x="28" y="13"/>
                </a:cxn>
                <a:cxn ang="0">
                  <a:pos x="23" y="18"/>
                </a:cxn>
                <a:cxn ang="0">
                  <a:pos x="18" y="27"/>
                </a:cxn>
                <a:cxn ang="0">
                  <a:pos x="9" y="3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5" y="36"/>
                </a:cxn>
                <a:cxn ang="0">
                  <a:pos x="9" y="32"/>
                </a:cxn>
                <a:cxn ang="0">
                  <a:pos x="18" y="32"/>
                </a:cxn>
                <a:cxn ang="0">
                  <a:pos x="23" y="27"/>
                </a:cxn>
                <a:cxn ang="0">
                  <a:pos x="28" y="23"/>
                </a:cxn>
                <a:cxn ang="0">
                  <a:pos x="37" y="13"/>
                </a:cxn>
                <a:cxn ang="0">
                  <a:pos x="37" y="0"/>
                </a:cxn>
              </a:cxnLst>
              <a:rect l="0" t="0" r="r" b="b"/>
              <a:pathLst>
                <a:path w="37" h="36">
                  <a:moveTo>
                    <a:pt x="37" y="0"/>
                  </a:moveTo>
                  <a:lnTo>
                    <a:pt x="37" y="0"/>
                  </a:lnTo>
                  <a:lnTo>
                    <a:pt x="37" y="4"/>
                  </a:lnTo>
                  <a:lnTo>
                    <a:pt x="32" y="9"/>
                  </a:lnTo>
                  <a:lnTo>
                    <a:pt x="28" y="13"/>
                  </a:lnTo>
                  <a:lnTo>
                    <a:pt x="23" y="18"/>
                  </a:lnTo>
                  <a:lnTo>
                    <a:pt x="18" y="27"/>
                  </a:lnTo>
                  <a:lnTo>
                    <a:pt x="9" y="3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5" y="36"/>
                  </a:lnTo>
                  <a:lnTo>
                    <a:pt x="9" y="32"/>
                  </a:lnTo>
                  <a:lnTo>
                    <a:pt x="18" y="32"/>
                  </a:lnTo>
                  <a:lnTo>
                    <a:pt x="23" y="27"/>
                  </a:lnTo>
                  <a:lnTo>
                    <a:pt x="28" y="23"/>
                  </a:lnTo>
                  <a:lnTo>
                    <a:pt x="37" y="1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1" name="Freeform 103"/>
            <p:cNvSpPr>
              <a:spLocks/>
            </p:cNvSpPr>
            <p:nvPr/>
          </p:nvSpPr>
          <p:spPr bwMode="auto">
            <a:xfrm>
              <a:off x="3580" y="1806"/>
              <a:ext cx="50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5" y="13"/>
                </a:cxn>
                <a:cxn ang="0">
                  <a:pos x="9" y="13"/>
                </a:cxn>
                <a:cxn ang="0">
                  <a:pos x="18" y="13"/>
                </a:cxn>
                <a:cxn ang="0">
                  <a:pos x="23" y="13"/>
                </a:cxn>
                <a:cxn ang="0">
                  <a:pos x="32" y="9"/>
                </a:cxn>
                <a:cxn ang="0">
                  <a:pos x="41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6" y="4"/>
                </a:cxn>
                <a:cxn ang="0">
                  <a:pos x="46" y="9"/>
                </a:cxn>
                <a:cxn ang="0">
                  <a:pos x="41" y="13"/>
                </a:cxn>
                <a:cxn ang="0">
                  <a:pos x="32" y="18"/>
                </a:cxn>
                <a:cxn ang="0">
                  <a:pos x="23" y="18"/>
                </a:cxn>
                <a:cxn ang="0">
                  <a:pos x="14" y="18"/>
                </a:cxn>
                <a:cxn ang="0">
                  <a:pos x="0" y="13"/>
                </a:cxn>
              </a:cxnLst>
              <a:rect l="0" t="0" r="r" b="b"/>
              <a:pathLst>
                <a:path w="50" h="18">
                  <a:moveTo>
                    <a:pt x="0" y="13"/>
                  </a:moveTo>
                  <a:lnTo>
                    <a:pt x="0" y="13"/>
                  </a:lnTo>
                  <a:lnTo>
                    <a:pt x="5" y="13"/>
                  </a:lnTo>
                  <a:lnTo>
                    <a:pt x="9" y="13"/>
                  </a:lnTo>
                  <a:lnTo>
                    <a:pt x="18" y="13"/>
                  </a:lnTo>
                  <a:lnTo>
                    <a:pt x="23" y="13"/>
                  </a:lnTo>
                  <a:lnTo>
                    <a:pt x="32" y="9"/>
                  </a:lnTo>
                  <a:lnTo>
                    <a:pt x="41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6" y="4"/>
                  </a:lnTo>
                  <a:lnTo>
                    <a:pt x="46" y="9"/>
                  </a:lnTo>
                  <a:lnTo>
                    <a:pt x="41" y="13"/>
                  </a:lnTo>
                  <a:lnTo>
                    <a:pt x="32" y="18"/>
                  </a:lnTo>
                  <a:lnTo>
                    <a:pt x="23" y="18"/>
                  </a:lnTo>
                  <a:lnTo>
                    <a:pt x="14" y="1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2" name="Freeform 104"/>
            <p:cNvSpPr>
              <a:spLocks/>
            </p:cNvSpPr>
            <p:nvPr/>
          </p:nvSpPr>
          <p:spPr bwMode="auto">
            <a:xfrm>
              <a:off x="3689" y="1761"/>
              <a:ext cx="23" cy="41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9" y="5"/>
                </a:cxn>
                <a:cxn ang="0">
                  <a:pos x="19" y="14"/>
                </a:cxn>
                <a:cxn ang="0">
                  <a:pos x="14" y="18"/>
                </a:cxn>
                <a:cxn ang="0">
                  <a:pos x="10" y="27"/>
                </a:cxn>
                <a:cxn ang="0">
                  <a:pos x="5" y="32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5" y="36"/>
                </a:cxn>
                <a:cxn ang="0">
                  <a:pos x="10" y="36"/>
                </a:cxn>
                <a:cxn ang="0">
                  <a:pos x="14" y="32"/>
                </a:cxn>
                <a:cxn ang="0">
                  <a:pos x="19" y="27"/>
                </a:cxn>
                <a:cxn ang="0">
                  <a:pos x="23" y="18"/>
                </a:cxn>
                <a:cxn ang="0">
                  <a:pos x="23" y="9"/>
                </a:cxn>
                <a:cxn ang="0">
                  <a:pos x="19" y="0"/>
                </a:cxn>
              </a:cxnLst>
              <a:rect l="0" t="0" r="r" b="b"/>
              <a:pathLst>
                <a:path w="23" h="41">
                  <a:moveTo>
                    <a:pt x="19" y="0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19" y="5"/>
                  </a:lnTo>
                  <a:lnTo>
                    <a:pt x="19" y="14"/>
                  </a:lnTo>
                  <a:lnTo>
                    <a:pt x="14" y="18"/>
                  </a:lnTo>
                  <a:lnTo>
                    <a:pt x="10" y="27"/>
                  </a:lnTo>
                  <a:lnTo>
                    <a:pt x="5" y="3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5" y="36"/>
                  </a:lnTo>
                  <a:lnTo>
                    <a:pt x="10" y="36"/>
                  </a:lnTo>
                  <a:lnTo>
                    <a:pt x="14" y="32"/>
                  </a:lnTo>
                  <a:lnTo>
                    <a:pt x="19" y="27"/>
                  </a:lnTo>
                  <a:lnTo>
                    <a:pt x="23" y="18"/>
                  </a:lnTo>
                  <a:lnTo>
                    <a:pt x="23" y="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3" name="Freeform 105"/>
            <p:cNvSpPr>
              <a:spLocks/>
            </p:cNvSpPr>
            <p:nvPr/>
          </p:nvSpPr>
          <p:spPr bwMode="auto">
            <a:xfrm>
              <a:off x="3694" y="1770"/>
              <a:ext cx="32" cy="50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0"/>
                </a:cxn>
                <a:cxn ang="0">
                  <a:pos x="27" y="5"/>
                </a:cxn>
                <a:cxn ang="0">
                  <a:pos x="27" y="9"/>
                </a:cxn>
                <a:cxn ang="0">
                  <a:pos x="23" y="18"/>
                </a:cxn>
                <a:cxn ang="0">
                  <a:pos x="18" y="27"/>
                </a:cxn>
                <a:cxn ang="0">
                  <a:pos x="14" y="37"/>
                </a:cxn>
                <a:cxn ang="0">
                  <a:pos x="9" y="41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5" y="46"/>
                </a:cxn>
                <a:cxn ang="0">
                  <a:pos x="14" y="41"/>
                </a:cxn>
                <a:cxn ang="0">
                  <a:pos x="18" y="37"/>
                </a:cxn>
                <a:cxn ang="0">
                  <a:pos x="23" y="32"/>
                </a:cxn>
                <a:cxn ang="0">
                  <a:pos x="27" y="23"/>
                </a:cxn>
                <a:cxn ang="0">
                  <a:pos x="32" y="14"/>
                </a:cxn>
                <a:cxn ang="0">
                  <a:pos x="27" y="0"/>
                </a:cxn>
              </a:cxnLst>
              <a:rect l="0" t="0" r="r" b="b"/>
              <a:pathLst>
                <a:path w="32" h="46">
                  <a:moveTo>
                    <a:pt x="27" y="0"/>
                  </a:moveTo>
                  <a:lnTo>
                    <a:pt x="27" y="0"/>
                  </a:lnTo>
                  <a:lnTo>
                    <a:pt x="27" y="5"/>
                  </a:lnTo>
                  <a:lnTo>
                    <a:pt x="27" y="9"/>
                  </a:lnTo>
                  <a:lnTo>
                    <a:pt x="23" y="18"/>
                  </a:lnTo>
                  <a:lnTo>
                    <a:pt x="18" y="27"/>
                  </a:lnTo>
                  <a:lnTo>
                    <a:pt x="14" y="37"/>
                  </a:lnTo>
                  <a:lnTo>
                    <a:pt x="9" y="41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5" y="46"/>
                  </a:lnTo>
                  <a:lnTo>
                    <a:pt x="14" y="41"/>
                  </a:lnTo>
                  <a:lnTo>
                    <a:pt x="18" y="37"/>
                  </a:lnTo>
                  <a:lnTo>
                    <a:pt x="23" y="32"/>
                  </a:lnTo>
                  <a:lnTo>
                    <a:pt x="27" y="23"/>
                  </a:lnTo>
                  <a:lnTo>
                    <a:pt x="32" y="1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4" name="Freeform 106"/>
            <p:cNvSpPr>
              <a:spLocks/>
            </p:cNvSpPr>
            <p:nvPr/>
          </p:nvSpPr>
          <p:spPr bwMode="auto">
            <a:xfrm>
              <a:off x="3685" y="1788"/>
              <a:ext cx="49" cy="5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0" y="0"/>
                </a:cxn>
                <a:cxn ang="0">
                  <a:pos x="50" y="5"/>
                </a:cxn>
                <a:cxn ang="0">
                  <a:pos x="45" y="9"/>
                </a:cxn>
                <a:cxn ang="0">
                  <a:pos x="36" y="19"/>
                </a:cxn>
                <a:cxn ang="0">
                  <a:pos x="32" y="28"/>
                </a:cxn>
                <a:cxn ang="0">
                  <a:pos x="23" y="37"/>
                </a:cxn>
                <a:cxn ang="0">
                  <a:pos x="9" y="46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9" y="50"/>
                </a:cxn>
                <a:cxn ang="0">
                  <a:pos x="14" y="50"/>
                </a:cxn>
                <a:cxn ang="0">
                  <a:pos x="23" y="46"/>
                </a:cxn>
                <a:cxn ang="0">
                  <a:pos x="32" y="41"/>
                </a:cxn>
                <a:cxn ang="0">
                  <a:pos x="41" y="32"/>
                </a:cxn>
                <a:cxn ang="0">
                  <a:pos x="45" y="19"/>
                </a:cxn>
                <a:cxn ang="0">
                  <a:pos x="50" y="0"/>
                </a:cxn>
              </a:cxnLst>
              <a:rect l="0" t="0" r="r" b="b"/>
              <a:pathLst>
                <a:path w="50" h="50">
                  <a:moveTo>
                    <a:pt x="50" y="0"/>
                  </a:moveTo>
                  <a:lnTo>
                    <a:pt x="50" y="0"/>
                  </a:lnTo>
                  <a:lnTo>
                    <a:pt x="50" y="5"/>
                  </a:lnTo>
                  <a:lnTo>
                    <a:pt x="45" y="9"/>
                  </a:lnTo>
                  <a:lnTo>
                    <a:pt x="36" y="19"/>
                  </a:lnTo>
                  <a:lnTo>
                    <a:pt x="32" y="28"/>
                  </a:lnTo>
                  <a:lnTo>
                    <a:pt x="23" y="37"/>
                  </a:lnTo>
                  <a:lnTo>
                    <a:pt x="9" y="46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9" y="50"/>
                  </a:lnTo>
                  <a:lnTo>
                    <a:pt x="14" y="50"/>
                  </a:lnTo>
                  <a:lnTo>
                    <a:pt x="23" y="46"/>
                  </a:lnTo>
                  <a:lnTo>
                    <a:pt x="32" y="41"/>
                  </a:lnTo>
                  <a:lnTo>
                    <a:pt x="41" y="32"/>
                  </a:lnTo>
                  <a:lnTo>
                    <a:pt x="45" y="1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5" name="Freeform 107"/>
            <p:cNvSpPr>
              <a:spLocks/>
            </p:cNvSpPr>
            <p:nvPr/>
          </p:nvSpPr>
          <p:spPr bwMode="auto">
            <a:xfrm>
              <a:off x="3872" y="1979"/>
              <a:ext cx="164" cy="145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0" y="27"/>
                </a:cxn>
                <a:cxn ang="0">
                  <a:pos x="4" y="27"/>
                </a:cxn>
                <a:cxn ang="0">
                  <a:pos x="9" y="23"/>
                </a:cxn>
                <a:cxn ang="0">
                  <a:pos x="13" y="23"/>
                </a:cxn>
                <a:cxn ang="0">
                  <a:pos x="22" y="18"/>
                </a:cxn>
                <a:cxn ang="0">
                  <a:pos x="31" y="14"/>
                </a:cxn>
                <a:cxn ang="0">
                  <a:pos x="41" y="9"/>
                </a:cxn>
                <a:cxn ang="0">
                  <a:pos x="45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54" y="4"/>
                </a:cxn>
                <a:cxn ang="0">
                  <a:pos x="59" y="9"/>
                </a:cxn>
                <a:cxn ang="0">
                  <a:pos x="63" y="9"/>
                </a:cxn>
                <a:cxn ang="0">
                  <a:pos x="72" y="14"/>
                </a:cxn>
                <a:cxn ang="0">
                  <a:pos x="82" y="14"/>
                </a:cxn>
                <a:cxn ang="0">
                  <a:pos x="91" y="9"/>
                </a:cxn>
                <a:cxn ang="0">
                  <a:pos x="100" y="4"/>
                </a:cxn>
                <a:cxn ang="0">
                  <a:pos x="123" y="18"/>
                </a:cxn>
                <a:cxn ang="0">
                  <a:pos x="123" y="23"/>
                </a:cxn>
                <a:cxn ang="0">
                  <a:pos x="127" y="27"/>
                </a:cxn>
                <a:cxn ang="0">
                  <a:pos x="127" y="36"/>
                </a:cxn>
                <a:cxn ang="0">
                  <a:pos x="136" y="41"/>
                </a:cxn>
                <a:cxn ang="0">
                  <a:pos x="141" y="50"/>
                </a:cxn>
                <a:cxn ang="0">
                  <a:pos x="145" y="59"/>
                </a:cxn>
                <a:cxn ang="0">
                  <a:pos x="154" y="59"/>
                </a:cxn>
                <a:cxn ang="0">
                  <a:pos x="164" y="59"/>
                </a:cxn>
                <a:cxn ang="0">
                  <a:pos x="159" y="82"/>
                </a:cxn>
                <a:cxn ang="0">
                  <a:pos x="154" y="82"/>
                </a:cxn>
                <a:cxn ang="0">
                  <a:pos x="145" y="86"/>
                </a:cxn>
                <a:cxn ang="0">
                  <a:pos x="127" y="95"/>
                </a:cxn>
                <a:cxn ang="0">
                  <a:pos x="104" y="104"/>
                </a:cxn>
                <a:cxn ang="0">
                  <a:pos x="82" y="118"/>
                </a:cxn>
                <a:cxn ang="0">
                  <a:pos x="63" y="127"/>
                </a:cxn>
                <a:cxn ang="0">
                  <a:pos x="50" y="136"/>
                </a:cxn>
                <a:cxn ang="0">
                  <a:pos x="41" y="145"/>
                </a:cxn>
                <a:cxn ang="0">
                  <a:pos x="22" y="127"/>
                </a:cxn>
                <a:cxn ang="0">
                  <a:pos x="22" y="127"/>
                </a:cxn>
                <a:cxn ang="0">
                  <a:pos x="27" y="122"/>
                </a:cxn>
                <a:cxn ang="0">
                  <a:pos x="27" y="113"/>
                </a:cxn>
                <a:cxn ang="0">
                  <a:pos x="27" y="100"/>
                </a:cxn>
                <a:cxn ang="0">
                  <a:pos x="27" y="91"/>
                </a:cxn>
                <a:cxn ang="0">
                  <a:pos x="22" y="77"/>
                </a:cxn>
                <a:cxn ang="0">
                  <a:pos x="18" y="68"/>
                </a:cxn>
                <a:cxn ang="0">
                  <a:pos x="13" y="63"/>
                </a:cxn>
                <a:cxn ang="0">
                  <a:pos x="0" y="41"/>
                </a:cxn>
              </a:cxnLst>
              <a:rect l="0" t="0" r="r" b="b"/>
              <a:pathLst>
                <a:path w="164" h="145">
                  <a:moveTo>
                    <a:pt x="0" y="41"/>
                  </a:moveTo>
                  <a:lnTo>
                    <a:pt x="0" y="27"/>
                  </a:lnTo>
                  <a:lnTo>
                    <a:pt x="4" y="27"/>
                  </a:lnTo>
                  <a:lnTo>
                    <a:pt x="9" y="23"/>
                  </a:lnTo>
                  <a:lnTo>
                    <a:pt x="13" y="23"/>
                  </a:lnTo>
                  <a:lnTo>
                    <a:pt x="22" y="18"/>
                  </a:lnTo>
                  <a:lnTo>
                    <a:pt x="31" y="14"/>
                  </a:lnTo>
                  <a:lnTo>
                    <a:pt x="41" y="9"/>
                  </a:lnTo>
                  <a:lnTo>
                    <a:pt x="45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4" y="4"/>
                  </a:lnTo>
                  <a:lnTo>
                    <a:pt x="59" y="9"/>
                  </a:lnTo>
                  <a:lnTo>
                    <a:pt x="63" y="9"/>
                  </a:lnTo>
                  <a:lnTo>
                    <a:pt x="72" y="14"/>
                  </a:lnTo>
                  <a:lnTo>
                    <a:pt x="82" y="14"/>
                  </a:lnTo>
                  <a:lnTo>
                    <a:pt x="91" y="9"/>
                  </a:lnTo>
                  <a:lnTo>
                    <a:pt x="100" y="4"/>
                  </a:lnTo>
                  <a:lnTo>
                    <a:pt x="123" y="18"/>
                  </a:lnTo>
                  <a:lnTo>
                    <a:pt x="123" y="23"/>
                  </a:lnTo>
                  <a:lnTo>
                    <a:pt x="127" y="27"/>
                  </a:lnTo>
                  <a:lnTo>
                    <a:pt x="127" y="36"/>
                  </a:lnTo>
                  <a:lnTo>
                    <a:pt x="136" y="41"/>
                  </a:lnTo>
                  <a:lnTo>
                    <a:pt x="141" y="50"/>
                  </a:lnTo>
                  <a:lnTo>
                    <a:pt x="145" y="59"/>
                  </a:lnTo>
                  <a:lnTo>
                    <a:pt x="154" y="59"/>
                  </a:lnTo>
                  <a:lnTo>
                    <a:pt x="164" y="59"/>
                  </a:lnTo>
                  <a:lnTo>
                    <a:pt x="159" y="82"/>
                  </a:lnTo>
                  <a:lnTo>
                    <a:pt x="154" y="82"/>
                  </a:lnTo>
                  <a:lnTo>
                    <a:pt x="145" y="86"/>
                  </a:lnTo>
                  <a:lnTo>
                    <a:pt x="127" y="95"/>
                  </a:lnTo>
                  <a:lnTo>
                    <a:pt x="104" y="104"/>
                  </a:lnTo>
                  <a:lnTo>
                    <a:pt x="82" y="118"/>
                  </a:lnTo>
                  <a:lnTo>
                    <a:pt x="63" y="127"/>
                  </a:lnTo>
                  <a:lnTo>
                    <a:pt x="50" y="136"/>
                  </a:lnTo>
                  <a:lnTo>
                    <a:pt x="41" y="145"/>
                  </a:lnTo>
                  <a:lnTo>
                    <a:pt x="22" y="127"/>
                  </a:lnTo>
                  <a:lnTo>
                    <a:pt x="22" y="127"/>
                  </a:lnTo>
                  <a:lnTo>
                    <a:pt x="27" y="122"/>
                  </a:lnTo>
                  <a:lnTo>
                    <a:pt x="27" y="113"/>
                  </a:lnTo>
                  <a:lnTo>
                    <a:pt x="27" y="100"/>
                  </a:lnTo>
                  <a:lnTo>
                    <a:pt x="27" y="91"/>
                  </a:lnTo>
                  <a:lnTo>
                    <a:pt x="22" y="77"/>
                  </a:lnTo>
                  <a:lnTo>
                    <a:pt x="18" y="68"/>
                  </a:lnTo>
                  <a:lnTo>
                    <a:pt x="13" y="63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6" name="Freeform 108"/>
            <p:cNvSpPr>
              <a:spLocks/>
            </p:cNvSpPr>
            <p:nvPr/>
          </p:nvSpPr>
          <p:spPr bwMode="auto">
            <a:xfrm>
              <a:off x="3758" y="1802"/>
              <a:ext cx="27" cy="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5"/>
                </a:cxn>
                <a:cxn ang="0">
                  <a:pos x="13" y="9"/>
                </a:cxn>
                <a:cxn ang="0">
                  <a:pos x="9" y="18"/>
                </a:cxn>
                <a:cxn ang="0">
                  <a:pos x="0" y="32"/>
                </a:cxn>
                <a:cxn ang="0">
                  <a:pos x="0" y="45"/>
                </a:cxn>
                <a:cxn ang="0">
                  <a:pos x="0" y="59"/>
                </a:cxn>
                <a:cxn ang="0">
                  <a:pos x="9" y="77"/>
                </a:cxn>
                <a:cxn ang="0">
                  <a:pos x="27" y="95"/>
                </a:cxn>
                <a:cxn ang="0">
                  <a:pos x="27" y="91"/>
                </a:cxn>
                <a:cxn ang="0">
                  <a:pos x="23" y="86"/>
                </a:cxn>
                <a:cxn ang="0">
                  <a:pos x="18" y="73"/>
                </a:cxn>
                <a:cxn ang="0">
                  <a:pos x="13" y="59"/>
                </a:cxn>
                <a:cxn ang="0">
                  <a:pos x="13" y="45"/>
                </a:cxn>
                <a:cxn ang="0">
                  <a:pos x="9" y="32"/>
                </a:cxn>
                <a:cxn ang="0">
                  <a:pos x="13" y="23"/>
                </a:cxn>
                <a:cxn ang="0">
                  <a:pos x="23" y="14"/>
                </a:cxn>
                <a:cxn ang="0">
                  <a:pos x="23" y="0"/>
                </a:cxn>
              </a:cxnLst>
              <a:rect l="0" t="0" r="r" b="b"/>
              <a:pathLst>
                <a:path w="27" h="95">
                  <a:moveTo>
                    <a:pt x="23" y="0"/>
                  </a:moveTo>
                  <a:lnTo>
                    <a:pt x="23" y="5"/>
                  </a:lnTo>
                  <a:lnTo>
                    <a:pt x="13" y="9"/>
                  </a:lnTo>
                  <a:lnTo>
                    <a:pt x="9" y="18"/>
                  </a:lnTo>
                  <a:lnTo>
                    <a:pt x="0" y="32"/>
                  </a:lnTo>
                  <a:lnTo>
                    <a:pt x="0" y="45"/>
                  </a:lnTo>
                  <a:lnTo>
                    <a:pt x="0" y="59"/>
                  </a:lnTo>
                  <a:lnTo>
                    <a:pt x="9" y="77"/>
                  </a:lnTo>
                  <a:lnTo>
                    <a:pt x="27" y="95"/>
                  </a:lnTo>
                  <a:lnTo>
                    <a:pt x="27" y="91"/>
                  </a:lnTo>
                  <a:lnTo>
                    <a:pt x="23" y="86"/>
                  </a:lnTo>
                  <a:lnTo>
                    <a:pt x="18" y="73"/>
                  </a:lnTo>
                  <a:lnTo>
                    <a:pt x="13" y="59"/>
                  </a:lnTo>
                  <a:lnTo>
                    <a:pt x="13" y="45"/>
                  </a:lnTo>
                  <a:lnTo>
                    <a:pt x="9" y="32"/>
                  </a:lnTo>
                  <a:lnTo>
                    <a:pt x="13" y="23"/>
                  </a:lnTo>
                  <a:lnTo>
                    <a:pt x="23" y="1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7" name="Freeform 109"/>
            <p:cNvSpPr>
              <a:spLocks/>
            </p:cNvSpPr>
            <p:nvPr/>
          </p:nvSpPr>
          <p:spPr bwMode="auto">
            <a:xfrm>
              <a:off x="3781" y="1816"/>
              <a:ext cx="18" cy="7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4"/>
                </a:cxn>
                <a:cxn ang="0">
                  <a:pos x="4" y="13"/>
                </a:cxn>
                <a:cxn ang="0">
                  <a:pos x="0" y="22"/>
                </a:cxn>
                <a:cxn ang="0">
                  <a:pos x="0" y="31"/>
                </a:cxn>
                <a:cxn ang="0">
                  <a:pos x="0" y="45"/>
                </a:cxn>
                <a:cxn ang="0">
                  <a:pos x="4" y="59"/>
                </a:cxn>
                <a:cxn ang="0">
                  <a:pos x="18" y="72"/>
                </a:cxn>
                <a:cxn ang="0">
                  <a:pos x="18" y="68"/>
                </a:cxn>
                <a:cxn ang="0">
                  <a:pos x="13" y="59"/>
                </a:cxn>
                <a:cxn ang="0">
                  <a:pos x="13" y="50"/>
                </a:cxn>
                <a:cxn ang="0">
                  <a:pos x="13" y="36"/>
                </a:cxn>
                <a:cxn ang="0">
                  <a:pos x="13" y="22"/>
                </a:cxn>
                <a:cxn ang="0">
                  <a:pos x="13" y="13"/>
                </a:cxn>
                <a:cxn ang="0">
                  <a:pos x="13" y="4"/>
                </a:cxn>
                <a:cxn ang="0">
                  <a:pos x="13" y="0"/>
                </a:cxn>
              </a:cxnLst>
              <a:rect l="0" t="0" r="r" b="b"/>
              <a:pathLst>
                <a:path w="18" h="72">
                  <a:moveTo>
                    <a:pt x="13" y="0"/>
                  </a:moveTo>
                  <a:lnTo>
                    <a:pt x="13" y="0"/>
                  </a:lnTo>
                  <a:lnTo>
                    <a:pt x="9" y="4"/>
                  </a:lnTo>
                  <a:lnTo>
                    <a:pt x="4" y="13"/>
                  </a:lnTo>
                  <a:lnTo>
                    <a:pt x="0" y="22"/>
                  </a:lnTo>
                  <a:lnTo>
                    <a:pt x="0" y="31"/>
                  </a:lnTo>
                  <a:lnTo>
                    <a:pt x="0" y="45"/>
                  </a:lnTo>
                  <a:lnTo>
                    <a:pt x="4" y="59"/>
                  </a:lnTo>
                  <a:lnTo>
                    <a:pt x="18" y="72"/>
                  </a:lnTo>
                  <a:lnTo>
                    <a:pt x="18" y="68"/>
                  </a:lnTo>
                  <a:lnTo>
                    <a:pt x="13" y="59"/>
                  </a:lnTo>
                  <a:lnTo>
                    <a:pt x="13" y="50"/>
                  </a:lnTo>
                  <a:lnTo>
                    <a:pt x="13" y="36"/>
                  </a:lnTo>
                  <a:lnTo>
                    <a:pt x="13" y="22"/>
                  </a:lnTo>
                  <a:lnTo>
                    <a:pt x="13" y="13"/>
                  </a:lnTo>
                  <a:lnTo>
                    <a:pt x="13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8" name="Freeform 110"/>
            <p:cNvSpPr>
              <a:spLocks/>
            </p:cNvSpPr>
            <p:nvPr/>
          </p:nvSpPr>
          <p:spPr bwMode="auto">
            <a:xfrm>
              <a:off x="3899" y="1838"/>
              <a:ext cx="77" cy="2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" y="9"/>
                </a:cxn>
                <a:cxn ang="0">
                  <a:pos x="9" y="9"/>
                </a:cxn>
                <a:cxn ang="0">
                  <a:pos x="18" y="14"/>
                </a:cxn>
                <a:cxn ang="0">
                  <a:pos x="27" y="14"/>
                </a:cxn>
                <a:cxn ang="0">
                  <a:pos x="41" y="14"/>
                </a:cxn>
                <a:cxn ang="0">
                  <a:pos x="55" y="9"/>
                </a:cxn>
                <a:cxn ang="0">
                  <a:pos x="68" y="9"/>
                </a:cxn>
                <a:cxn ang="0">
                  <a:pos x="77" y="0"/>
                </a:cxn>
                <a:cxn ang="0">
                  <a:pos x="77" y="5"/>
                </a:cxn>
                <a:cxn ang="0">
                  <a:pos x="73" y="5"/>
                </a:cxn>
                <a:cxn ang="0">
                  <a:pos x="64" y="14"/>
                </a:cxn>
                <a:cxn ang="0">
                  <a:pos x="55" y="18"/>
                </a:cxn>
                <a:cxn ang="0">
                  <a:pos x="41" y="23"/>
                </a:cxn>
                <a:cxn ang="0">
                  <a:pos x="27" y="23"/>
                </a:cxn>
                <a:cxn ang="0">
                  <a:pos x="14" y="18"/>
                </a:cxn>
                <a:cxn ang="0">
                  <a:pos x="0" y="9"/>
                </a:cxn>
              </a:cxnLst>
              <a:rect l="0" t="0" r="r" b="b"/>
              <a:pathLst>
                <a:path w="77" h="23">
                  <a:moveTo>
                    <a:pt x="0" y="9"/>
                  </a:moveTo>
                  <a:lnTo>
                    <a:pt x="4" y="9"/>
                  </a:lnTo>
                  <a:lnTo>
                    <a:pt x="9" y="9"/>
                  </a:lnTo>
                  <a:lnTo>
                    <a:pt x="18" y="14"/>
                  </a:lnTo>
                  <a:lnTo>
                    <a:pt x="27" y="14"/>
                  </a:lnTo>
                  <a:lnTo>
                    <a:pt x="41" y="14"/>
                  </a:lnTo>
                  <a:lnTo>
                    <a:pt x="55" y="9"/>
                  </a:lnTo>
                  <a:lnTo>
                    <a:pt x="68" y="9"/>
                  </a:lnTo>
                  <a:lnTo>
                    <a:pt x="77" y="0"/>
                  </a:lnTo>
                  <a:lnTo>
                    <a:pt x="77" y="5"/>
                  </a:lnTo>
                  <a:lnTo>
                    <a:pt x="73" y="5"/>
                  </a:lnTo>
                  <a:lnTo>
                    <a:pt x="64" y="14"/>
                  </a:lnTo>
                  <a:lnTo>
                    <a:pt x="55" y="18"/>
                  </a:lnTo>
                  <a:lnTo>
                    <a:pt x="41" y="23"/>
                  </a:lnTo>
                  <a:lnTo>
                    <a:pt x="27" y="23"/>
                  </a:lnTo>
                  <a:lnTo>
                    <a:pt x="14" y="1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7999" name="Freeform 111"/>
            <p:cNvSpPr>
              <a:spLocks/>
            </p:cNvSpPr>
            <p:nvPr/>
          </p:nvSpPr>
          <p:spPr bwMode="auto">
            <a:xfrm>
              <a:off x="3881" y="1852"/>
              <a:ext cx="91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9" y="4"/>
                </a:cxn>
                <a:cxn ang="0">
                  <a:pos x="22" y="9"/>
                </a:cxn>
                <a:cxn ang="0">
                  <a:pos x="36" y="9"/>
                </a:cxn>
                <a:cxn ang="0">
                  <a:pos x="50" y="14"/>
                </a:cxn>
                <a:cxn ang="0">
                  <a:pos x="63" y="14"/>
                </a:cxn>
                <a:cxn ang="0">
                  <a:pos x="77" y="14"/>
                </a:cxn>
                <a:cxn ang="0">
                  <a:pos x="91" y="4"/>
                </a:cxn>
                <a:cxn ang="0">
                  <a:pos x="91" y="9"/>
                </a:cxn>
                <a:cxn ang="0">
                  <a:pos x="82" y="14"/>
                </a:cxn>
                <a:cxn ang="0">
                  <a:pos x="73" y="18"/>
                </a:cxn>
                <a:cxn ang="0">
                  <a:pos x="63" y="23"/>
                </a:cxn>
                <a:cxn ang="0">
                  <a:pos x="50" y="23"/>
                </a:cxn>
                <a:cxn ang="0">
                  <a:pos x="32" y="23"/>
                </a:cxn>
                <a:cxn ang="0">
                  <a:pos x="18" y="14"/>
                </a:cxn>
                <a:cxn ang="0">
                  <a:pos x="0" y="0"/>
                </a:cxn>
              </a:cxnLst>
              <a:rect l="0" t="0" r="r" b="b"/>
              <a:pathLst>
                <a:path w="91" h="23">
                  <a:moveTo>
                    <a:pt x="0" y="0"/>
                  </a:moveTo>
                  <a:lnTo>
                    <a:pt x="4" y="0"/>
                  </a:lnTo>
                  <a:lnTo>
                    <a:pt x="9" y="4"/>
                  </a:lnTo>
                  <a:lnTo>
                    <a:pt x="22" y="9"/>
                  </a:lnTo>
                  <a:lnTo>
                    <a:pt x="36" y="9"/>
                  </a:lnTo>
                  <a:lnTo>
                    <a:pt x="50" y="14"/>
                  </a:lnTo>
                  <a:lnTo>
                    <a:pt x="63" y="14"/>
                  </a:lnTo>
                  <a:lnTo>
                    <a:pt x="77" y="14"/>
                  </a:lnTo>
                  <a:lnTo>
                    <a:pt x="91" y="4"/>
                  </a:lnTo>
                  <a:lnTo>
                    <a:pt x="91" y="9"/>
                  </a:lnTo>
                  <a:lnTo>
                    <a:pt x="82" y="14"/>
                  </a:lnTo>
                  <a:lnTo>
                    <a:pt x="73" y="18"/>
                  </a:lnTo>
                  <a:lnTo>
                    <a:pt x="63" y="23"/>
                  </a:lnTo>
                  <a:lnTo>
                    <a:pt x="50" y="23"/>
                  </a:lnTo>
                  <a:lnTo>
                    <a:pt x="32" y="23"/>
                  </a:lnTo>
                  <a:lnTo>
                    <a:pt x="1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0" name="Freeform 112"/>
            <p:cNvSpPr>
              <a:spLocks/>
            </p:cNvSpPr>
            <p:nvPr/>
          </p:nvSpPr>
          <p:spPr bwMode="auto">
            <a:xfrm>
              <a:off x="3530" y="1961"/>
              <a:ext cx="27" cy="50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3" y="32"/>
                </a:cxn>
                <a:cxn ang="0">
                  <a:pos x="27" y="0"/>
                </a:cxn>
                <a:cxn ang="0">
                  <a:pos x="27" y="4"/>
                </a:cxn>
                <a:cxn ang="0">
                  <a:pos x="27" y="9"/>
                </a:cxn>
                <a:cxn ang="0">
                  <a:pos x="23" y="13"/>
                </a:cxn>
                <a:cxn ang="0">
                  <a:pos x="18" y="22"/>
                </a:cxn>
                <a:cxn ang="0">
                  <a:pos x="14" y="27"/>
                </a:cxn>
                <a:cxn ang="0">
                  <a:pos x="9" y="36"/>
                </a:cxn>
                <a:cxn ang="0">
                  <a:pos x="5" y="41"/>
                </a:cxn>
                <a:cxn ang="0">
                  <a:pos x="0" y="45"/>
                </a:cxn>
              </a:cxnLst>
              <a:rect l="0" t="0" r="r" b="b"/>
              <a:pathLst>
                <a:path w="27" h="45">
                  <a:moveTo>
                    <a:pt x="0" y="45"/>
                  </a:moveTo>
                  <a:lnTo>
                    <a:pt x="23" y="32"/>
                  </a:lnTo>
                  <a:lnTo>
                    <a:pt x="27" y="0"/>
                  </a:lnTo>
                  <a:lnTo>
                    <a:pt x="27" y="4"/>
                  </a:lnTo>
                  <a:lnTo>
                    <a:pt x="27" y="9"/>
                  </a:lnTo>
                  <a:lnTo>
                    <a:pt x="23" y="13"/>
                  </a:lnTo>
                  <a:lnTo>
                    <a:pt x="18" y="22"/>
                  </a:lnTo>
                  <a:lnTo>
                    <a:pt x="14" y="27"/>
                  </a:lnTo>
                  <a:lnTo>
                    <a:pt x="9" y="36"/>
                  </a:lnTo>
                  <a:lnTo>
                    <a:pt x="5" y="41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1" name="Freeform 113"/>
            <p:cNvSpPr>
              <a:spLocks/>
            </p:cNvSpPr>
            <p:nvPr/>
          </p:nvSpPr>
          <p:spPr bwMode="auto">
            <a:xfrm>
              <a:off x="3507" y="1956"/>
              <a:ext cx="34" cy="50"/>
            </a:xfrm>
            <a:custGeom>
              <a:avLst/>
              <a:gdLst/>
              <a:ahLst/>
              <a:cxnLst>
                <a:cxn ang="0">
                  <a:pos x="9" y="50"/>
                </a:cxn>
                <a:cxn ang="0">
                  <a:pos x="0" y="41"/>
                </a:cxn>
                <a:cxn ang="0">
                  <a:pos x="5" y="41"/>
                </a:cxn>
                <a:cxn ang="0">
                  <a:pos x="5" y="37"/>
                </a:cxn>
                <a:cxn ang="0">
                  <a:pos x="9" y="32"/>
                </a:cxn>
                <a:cxn ang="0">
                  <a:pos x="14" y="23"/>
                </a:cxn>
                <a:cxn ang="0">
                  <a:pos x="19" y="18"/>
                </a:cxn>
                <a:cxn ang="0">
                  <a:pos x="23" y="9"/>
                </a:cxn>
                <a:cxn ang="0">
                  <a:pos x="32" y="5"/>
                </a:cxn>
                <a:cxn ang="0">
                  <a:pos x="37" y="0"/>
                </a:cxn>
                <a:cxn ang="0">
                  <a:pos x="9" y="50"/>
                </a:cxn>
              </a:cxnLst>
              <a:rect l="0" t="0" r="r" b="b"/>
              <a:pathLst>
                <a:path w="37" h="50">
                  <a:moveTo>
                    <a:pt x="9" y="50"/>
                  </a:moveTo>
                  <a:lnTo>
                    <a:pt x="0" y="41"/>
                  </a:lnTo>
                  <a:lnTo>
                    <a:pt x="5" y="41"/>
                  </a:lnTo>
                  <a:lnTo>
                    <a:pt x="5" y="37"/>
                  </a:lnTo>
                  <a:lnTo>
                    <a:pt x="9" y="32"/>
                  </a:lnTo>
                  <a:lnTo>
                    <a:pt x="14" y="23"/>
                  </a:lnTo>
                  <a:lnTo>
                    <a:pt x="19" y="18"/>
                  </a:lnTo>
                  <a:lnTo>
                    <a:pt x="23" y="9"/>
                  </a:lnTo>
                  <a:lnTo>
                    <a:pt x="32" y="5"/>
                  </a:lnTo>
                  <a:lnTo>
                    <a:pt x="37" y="0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2" name="Freeform 114"/>
            <p:cNvSpPr>
              <a:spLocks/>
            </p:cNvSpPr>
            <p:nvPr/>
          </p:nvSpPr>
          <p:spPr bwMode="auto">
            <a:xfrm>
              <a:off x="3507" y="1938"/>
              <a:ext cx="28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6"/>
                </a:cxn>
                <a:cxn ang="0">
                  <a:pos x="0" y="32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0" y="14"/>
                </a:cxn>
                <a:cxn ang="0">
                  <a:pos x="9" y="9"/>
                </a:cxn>
                <a:cxn ang="0">
                  <a:pos x="14" y="5"/>
                </a:cxn>
                <a:cxn ang="0">
                  <a:pos x="28" y="0"/>
                </a:cxn>
                <a:cxn ang="0">
                  <a:pos x="28" y="5"/>
                </a:cxn>
                <a:cxn ang="0">
                  <a:pos x="23" y="5"/>
                </a:cxn>
                <a:cxn ang="0">
                  <a:pos x="19" y="9"/>
                </a:cxn>
                <a:cxn ang="0">
                  <a:pos x="14" y="14"/>
                </a:cxn>
                <a:cxn ang="0">
                  <a:pos x="9" y="23"/>
                </a:cxn>
                <a:cxn ang="0">
                  <a:pos x="5" y="27"/>
                </a:cxn>
                <a:cxn ang="0">
                  <a:pos x="0" y="32"/>
                </a:cxn>
                <a:cxn ang="0">
                  <a:pos x="0" y="36"/>
                </a:cxn>
              </a:cxnLst>
              <a:rect l="0" t="0" r="r" b="b"/>
              <a:pathLst>
                <a:path w="28" h="36">
                  <a:moveTo>
                    <a:pt x="0" y="36"/>
                  </a:moveTo>
                  <a:lnTo>
                    <a:pt x="0" y="36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28" y="0"/>
                  </a:lnTo>
                  <a:lnTo>
                    <a:pt x="28" y="5"/>
                  </a:lnTo>
                  <a:lnTo>
                    <a:pt x="23" y="5"/>
                  </a:lnTo>
                  <a:lnTo>
                    <a:pt x="19" y="9"/>
                  </a:lnTo>
                  <a:lnTo>
                    <a:pt x="14" y="14"/>
                  </a:lnTo>
                  <a:lnTo>
                    <a:pt x="9" y="23"/>
                  </a:lnTo>
                  <a:lnTo>
                    <a:pt x="5" y="27"/>
                  </a:lnTo>
                  <a:lnTo>
                    <a:pt x="0" y="32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3" name="Freeform 115"/>
            <p:cNvSpPr>
              <a:spLocks/>
            </p:cNvSpPr>
            <p:nvPr/>
          </p:nvSpPr>
          <p:spPr bwMode="auto">
            <a:xfrm>
              <a:off x="3598" y="1946"/>
              <a:ext cx="14" cy="33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5" y="0"/>
                </a:cxn>
                <a:cxn ang="0">
                  <a:pos x="14" y="27"/>
                </a:cxn>
                <a:cxn ang="0">
                  <a:pos x="0" y="32"/>
                </a:cxn>
              </a:cxnLst>
              <a:rect l="0" t="0" r="r" b="b"/>
              <a:pathLst>
                <a:path w="14" h="32">
                  <a:moveTo>
                    <a:pt x="0" y="32"/>
                  </a:moveTo>
                  <a:lnTo>
                    <a:pt x="5" y="0"/>
                  </a:lnTo>
                  <a:lnTo>
                    <a:pt x="14" y="2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4" name="Freeform 116"/>
            <p:cNvSpPr>
              <a:spLocks/>
            </p:cNvSpPr>
            <p:nvPr/>
          </p:nvSpPr>
          <p:spPr bwMode="auto">
            <a:xfrm>
              <a:off x="3612" y="1956"/>
              <a:ext cx="27" cy="14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5"/>
                </a:cxn>
                <a:cxn ang="0">
                  <a:pos x="9" y="5"/>
                </a:cxn>
                <a:cxn ang="0">
                  <a:pos x="14" y="5"/>
                </a:cxn>
                <a:cxn ang="0">
                  <a:pos x="18" y="5"/>
                </a:cxn>
                <a:cxn ang="0">
                  <a:pos x="23" y="5"/>
                </a:cxn>
                <a:cxn ang="0">
                  <a:pos x="27" y="5"/>
                </a:cxn>
                <a:cxn ang="0">
                  <a:pos x="9" y="14"/>
                </a:cxn>
              </a:cxnLst>
              <a:rect l="0" t="0" r="r" b="b"/>
              <a:pathLst>
                <a:path w="27" h="14">
                  <a:moveTo>
                    <a:pt x="9" y="1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9" y="5"/>
                  </a:lnTo>
                  <a:lnTo>
                    <a:pt x="14" y="5"/>
                  </a:lnTo>
                  <a:lnTo>
                    <a:pt x="18" y="5"/>
                  </a:lnTo>
                  <a:lnTo>
                    <a:pt x="23" y="5"/>
                  </a:lnTo>
                  <a:lnTo>
                    <a:pt x="27" y="5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5" name="Freeform 117"/>
            <p:cNvSpPr>
              <a:spLocks/>
            </p:cNvSpPr>
            <p:nvPr/>
          </p:nvSpPr>
          <p:spPr bwMode="auto">
            <a:xfrm>
              <a:off x="3671" y="1938"/>
              <a:ext cx="32" cy="34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5" y="23"/>
                </a:cxn>
                <a:cxn ang="0">
                  <a:pos x="5" y="18"/>
                </a:cxn>
                <a:cxn ang="0">
                  <a:pos x="9" y="14"/>
                </a:cxn>
                <a:cxn ang="0">
                  <a:pos x="14" y="9"/>
                </a:cxn>
                <a:cxn ang="0">
                  <a:pos x="23" y="5"/>
                </a:cxn>
                <a:cxn ang="0">
                  <a:pos x="32" y="0"/>
                </a:cxn>
                <a:cxn ang="0">
                  <a:pos x="5" y="32"/>
                </a:cxn>
                <a:cxn ang="0">
                  <a:pos x="0" y="27"/>
                </a:cxn>
              </a:cxnLst>
              <a:rect l="0" t="0" r="r" b="b"/>
              <a:pathLst>
                <a:path w="32" h="32">
                  <a:moveTo>
                    <a:pt x="0" y="27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5" y="23"/>
                  </a:lnTo>
                  <a:lnTo>
                    <a:pt x="5" y="18"/>
                  </a:lnTo>
                  <a:lnTo>
                    <a:pt x="9" y="14"/>
                  </a:lnTo>
                  <a:lnTo>
                    <a:pt x="14" y="9"/>
                  </a:lnTo>
                  <a:lnTo>
                    <a:pt x="23" y="5"/>
                  </a:lnTo>
                  <a:lnTo>
                    <a:pt x="32" y="0"/>
                  </a:lnTo>
                  <a:lnTo>
                    <a:pt x="5" y="32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6" name="Freeform 118"/>
            <p:cNvSpPr>
              <a:spLocks/>
            </p:cNvSpPr>
            <p:nvPr/>
          </p:nvSpPr>
          <p:spPr bwMode="auto">
            <a:xfrm>
              <a:off x="3685" y="1938"/>
              <a:ext cx="32" cy="3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9" y="32"/>
                </a:cxn>
                <a:cxn ang="0">
                  <a:pos x="18" y="27"/>
                </a:cxn>
                <a:cxn ang="0">
                  <a:pos x="23" y="23"/>
                </a:cxn>
                <a:cxn ang="0">
                  <a:pos x="27" y="18"/>
                </a:cxn>
                <a:cxn ang="0">
                  <a:pos x="32" y="9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2" y="5"/>
                </a:cxn>
                <a:cxn ang="0">
                  <a:pos x="32" y="9"/>
                </a:cxn>
                <a:cxn ang="0">
                  <a:pos x="32" y="18"/>
                </a:cxn>
                <a:cxn ang="0">
                  <a:pos x="32" y="23"/>
                </a:cxn>
                <a:cxn ang="0">
                  <a:pos x="23" y="32"/>
                </a:cxn>
                <a:cxn ang="0">
                  <a:pos x="14" y="32"/>
                </a:cxn>
                <a:cxn ang="0">
                  <a:pos x="0" y="32"/>
                </a:cxn>
              </a:cxnLst>
              <a:rect l="0" t="0" r="r" b="b"/>
              <a:pathLst>
                <a:path w="32" h="32">
                  <a:moveTo>
                    <a:pt x="0" y="32"/>
                  </a:moveTo>
                  <a:lnTo>
                    <a:pt x="4" y="32"/>
                  </a:lnTo>
                  <a:lnTo>
                    <a:pt x="4" y="32"/>
                  </a:lnTo>
                  <a:lnTo>
                    <a:pt x="9" y="32"/>
                  </a:lnTo>
                  <a:lnTo>
                    <a:pt x="18" y="27"/>
                  </a:lnTo>
                  <a:lnTo>
                    <a:pt x="23" y="23"/>
                  </a:lnTo>
                  <a:lnTo>
                    <a:pt x="27" y="18"/>
                  </a:lnTo>
                  <a:lnTo>
                    <a:pt x="32" y="9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5"/>
                  </a:lnTo>
                  <a:lnTo>
                    <a:pt x="32" y="9"/>
                  </a:lnTo>
                  <a:lnTo>
                    <a:pt x="32" y="18"/>
                  </a:lnTo>
                  <a:lnTo>
                    <a:pt x="32" y="23"/>
                  </a:lnTo>
                  <a:lnTo>
                    <a:pt x="23" y="32"/>
                  </a:lnTo>
                  <a:lnTo>
                    <a:pt x="14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7" name="Freeform 119"/>
            <p:cNvSpPr>
              <a:spLocks/>
            </p:cNvSpPr>
            <p:nvPr/>
          </p:nvSpPr>
          <p:spPr bwMode="auto">
            <a:xfrm>
              <a:off x="3708" y="1946"/>
              <a:ext cx="27" cy="33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32"/>
                </a:cxn>
                <a:cxn ang="0">
                  <a:pos x="4" y="32"/>
                </a:cxn>
                <a:cxn ang="0">
                  <a:pos x="9" y="27"/>
                </a:cxn>
                <a:cxn ang="0">
                  <a:pos x="13" y="23"/>
                </a:cxn>
                <a:cxn ang="0">
                  <a:pos x="18" y="18"/>
                </a:cxn>
                <a:cxn ang="0">
                  <a:pos x="22" y="14"/>
                </a:cxn>
                <a:cxn ang="0">
                  <a:pos x="22" y="5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7" y="5"/>
                </a:cxn>
                <a:cxn ang="0">
                  <a:pos x="27" y="9"/>
                </a:cxn>
                <a:cxn ang="0">
                  <a:pos x="27" y="18"/>
                </a:cxn>
                <a:cxn ang="0">
                  <a:pos x="27" y="23"/>
                </a:cxn>
                <a:cxn ang="0">
                  <a:pos x="22" y="27"/>
                </a:cxn>
                <a:cxn ang="0">
                  <a:pos x="13" y="32"/>
                </a:cxn>
                <a:cxn ang="0">
                  <a:pos x="0" y="32"/>
                </a:cxn>
              </a:cxnLst>
              <a:rect l="0" t="0" r="r" b="b"/>
              <a:pathLst>
                <a:path w="27" h="32">
                  <a:moveTo>
                    <a:pt x="0" y="32"/>
                  </a:moveTo>
                  <a:lnTo>
                    <a:pt x="0" y="32"/>
                  </a:lnTo>
                  <a:lnTo>
                    <a:pt x="4" y="32"/>
                  </a:lnTo>
                  <a:lnTo>
                    <a:pt x="9" y="27"/>
                  </a:lnTo>
                  <a:lnTo>
                    <a:pt x="13" y="23"/>
                  </a:lnTo>
                  <a:lnTo>
                    <a:pt x="18" y="18"/>
                  </a:lnTo>
                  <a:lnTo>
                    <a:pt x="22" y="14"/>
                  </a:lnTo>
                  <a:lnTo>
                    <a:pt x="22" y="5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7" y="5"/>
                  </a:lnTo>
                  <a:lnTo>
                    <a:pt x="27" y="9"/>
                  </a:lnTo>
                  <a:lnTo>
                    <a:pt x="27" y="18"/>
                  </a:lnTo>
                  <a:lnTo>
                    <a:pt x="27" y="23"/>
                  </a:lnTo>
                  <a:lnTo>
                    <a:pt x="22" y="27"/>
                  </a:lnTo>
                  <a:lnTo>
                    <a:pt x="13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8" name="Freeform 120"/>
            <p:cNvSpPr>
              <a:spLocks/>
            </p:cNvSpPr>
            <p:nvPr/>
          </p:nvSpPr>
          <p:spPr bwMode="auto">
            <a:xfrm>
              <a:off x="3750" y="1965"/>
              <a:ext cx="62" cy="55"/>
            </a:xfrm>
            <a:custGeom>
              <a:avLst/>
              <a:gdLst/>
              <a:ahLst/>
              <a:cxnLst>
                <a:cxn ang="0">
                  <a:pos x="4" y="55"/>
                </a:cxn>
                <a:cxn ang="0">
                  <a:pos x="0" y="37"/>
                </a:cxn>
                <a:cxn ang="0">
                  <a:pos x="0" y="32"/>
                </a:cxn>
                <a:cxn ang="0">
                  <a:pos x="4" y="32"/>
                </a:cxn>
                <a:cxn ang="0">
                  <a:pos x="9" y="23"/>
                </a:cxn>
                <a:cxn ang="0">
                  <a:pos x="13" y="18"/>
                </a:cxn>
                <a:cxn ang="0">
                  <a:pos x="22" y="14"/>
                </a:cxn>
                <a:cxn ang="0">
                  <a:pos x="36" y="5"/>
                </a:cxn>
                <a:cxn ang="0">
                  <a:pos x="50" y="5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54" y="5"/>
                </a:cxn>
                <a:cxn ang="0">
                  <a:pos x="45" y="9"/>
                </a:cxn>
                <a:cxn ang="0">
                  <a:pos x="36" y="14"/>
                </a:cxn>
                <a:cxn ang="0">
                  <a:pos x="27" y="23"/>
                </a:cxn>
                <a:cxn ang="0">
                  <a:pos x="18" y="32"/>
                </a:cxn>
                <a:cxn ang="0">
                  <a:pos x="9" y="41"/>
                </a:cxn>
                <a:cxn ang="0">
                  <a:pos x="4" y="55"/>
                </a:cxn>
              </a:cxnLst>
              <a:rect l="0" t="0" r="r" b="b"/>
              <a:pathLst>
                <a:path w="63" h="55">
                  <a:moveTo>
                    <a:pt x="4" y="55"/>
                  </a:moveTo>
                  <a:lnTo>
                    <a:pt x="0" y="37"/>
                  </a:lnTo>
                  <a:lnTo>
                    <a:pt x="0" y="32"/>
                  </a:lnTo>
                  <a:lnTo>
                    <a:pt x="4" y="32"/>
                  </a:lnTo>
                  <a:lnTo>
                    <a:pt x="9" y="23"/>
                  </a:lnTo>
                  <a:lnTo>
                    <a:pt x="13" y="18"/>
                  </a:lnTo>
                  <a:lnTo>
                    <a:pt x="22" y="14"/>
                  </a:lnTo>
                  <a:lnTo>
                    <a:pt x="36" y="5"/>
                  </a:lnTo>
                  <a:lnTo>
                    <a:pt x="50" y="5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54" y="5"/>
                  </a:lnTo>
                  <a:lnTo>
                    <a:pt x="45" y="9"/>
                  </a:lnTo>
                  <a:lnTo>
                    <a:pt x="36" y="14"/>
                  </a:lnTo>
                  <a:lnTo>
                    <a:pt x="27" y="23"/>
                  </a:lnTo>
                  <a:lnTo>
                    <a:pt x="18" y="32"/>
                  </a:lnTo>
                  <a:lnTo>
                    <a:pt x="9" y="41"/>
                  </a:lnTo>
                  <a:lnTo>
                    <a:pt x="4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09" name="Freeform 121"/>
            <p:cNvSpPr>
              <a:spLocks/>
            </p:cNvSpPr>
            <p:nvPr/>
          </p:nvSpPr>
          <p:spPr bwMode="auto">
            <a:xfrm>
              <a:off x="3762" y="1983"/>
              <a:ext cx="46" cy="46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0" y="41"/>
                </a:cxn>
                <a:cxn ang="0">
                  <a:pos x="5" y="37"/>
                </a:cxn>
                <a:cxn ang="0">
                  <a:pos x="9" y="32"/>
                </a:cxn>
                <a:cxn ang="0">
                  <a:pos x="14" y="23"/>
                </a:cxn>
                <a:cxn ang="0">
                  <a:pos x="19" y="14"/>
                </a:cxn>
                <a:cxn ang="0">
                  <a:pos x="28" y="10"/>
                </a:cxn>
                <a:cxn ang="0">
                  <a:pos x="37" y="0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6" y="5"/>
                </a:cxn>
                <a:cxn ang="0">
                  <a:pos x="37" y="10"/>
                </a:cxn>
                <a:cxn ang="0">
                  <a:pos x="32" y="14"/>
                </a:cxn>
                <a:cxn ang="0">
                  <a:pos x="23" y="23"/>
                </a:cxn>
                <a:cxn ang="0">
                  <a:pos x="19" y="32"/>
                </a:cxn>
                <a:cxn ang="0">
                  <a:pos x="14" y="41"/>
                </a:cxn>
                <a:cxn ang="0">
                  <a:pos x="14" y="46"/>
                </a:cxn>
                <a:cxn ang="0">
                  <a:pos x="0" y="41"/>
                </a:cxn>
              </a:cxnLst>
              <a:rect l="0" t="0" r="r" b="b"/>
              <a:pathLst>
                <a:path w="50" h="46">
                  <a:moveTo>
                    <a:pt x="0" y="41"/>
                  </a:moveTo>
                  <a:lnTo>
                    <a:pt x="0" y="41"/>
                  </a:lnTo>
                  <a:lnTo>
                    <a:pt x="5" y="37"/>
                  </a:lnTo>
                  <a:lnTo>
                    <a:pt x="9" y="32"/>
                  </a:lnTo>
                  <a:lnTo>
                    <a:pt x="14" y="23"/>
                  </a:lnTo>
                  <a:lnTo>
                    <a:pt x="19" y="14"/>
                  </a:lnTo>
                  <a:lnTo>
                    <a:pt x="28" y="10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6" y="5"/>
                  </a:lnTo>
                  <a:lnTo>
                    <a:pt x="37" y="10"/>
                  </a:lnTo>
                  <a:lnTo>
                    <a:pt x="32" y="14"/>
                  </a:lnTo>
                  <a:lnTo>
                    <a:pt x="23" y="23"/>
                  </a:lnTo>
                  <a:lnTo>
                    <a:pt x="19" y="32"/>
                  </a:lnTo>
                  <a:lnTo>
                    <a:pt x="14" y="41"/>
                  </a:lnTo>
                  <a:lnTo>
                    <a:pt x="14" y="46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0" name="Freeform 122"/>
            <p:cNvSpPr>
              <a:spLocks/>
            </p:cNvSpPr>
            <p:nvPr/>
          </p:nvSpPr>
          <p:spPr bwMode="auto">
            <a:xfrm>
              <a:off x="3835" y="1970"/>
              <a:ext cx="77" cy="2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9" y="13"/>
                </a:cxn>
                <a:cxn ang="0">
                  <a:pos x="18" y="18"/>
                </a:cxn>
                <a:cxn ang="0">
                  <a:pos x="28" y="23"/>
                </a:cxn>
                <a:cxn ang="0">
                  <a:pos x="41" y="23"/>
                </a:cxn>
                <a:cxn ang="0">
                  <a:pos x="55" y="18"/>
                </a:cxn>
                <a:cxn ang="0">
                  <a:pos x="64" y="13"/>
                </a:cxn>
                <a:cxn ang="0">
                  <a:pos x="78" y="0"/>
                </a:cxn>
                <a:cxn ang="0">
                  <a:pos x="73" y="0"/>
                </a:cxn>
                <a:cxn ang="0">
                  <a:pos x="68" y="4"/>
                </a:cxn>
                <a:cxn ang="0">
                  <a:pos x="55" y="4"/>
                </a:cxn>
                <a:cxn ang="0">
                  <a:pos x="46" y="9"/>
                </a:cxn>
                <a:cxn ang="0">
                  <a:pos x="32" y="13"/>
                </a:cxn>
                <a:cxn ang="0">
                  <a:pos x="18" y="13"/>
                </a:cxn>
                <a:cxn ang="0">
                  <a:pos x="9" y="13"/>
                </a:cxn>
                <a:cxn ang="0">
                  <a:pos x="0" y="13"/>
                </a:cxn>
              </a:cxnLst>
              <a:rect l="0" t="0" r="r" b="b"/>
              <a:pathLst>
                <a:path w="78" h="23">
                  <a:moveTo>
                    <a:pt x="0" y="13"/>
                  </a:moveTo>
                  <a:lnTo>
                    <a:pt x="0" y="13"/>
                  </a:lnTo>
                  <a:lnTo>
                    <a:pt x="9" y="13"/>
                  </a:lnTo>
                  <a:lnTo>
                    <a:pt x="18" y="18"/>
                  </a:lnTo>
                  <a:lnTo>
                    <a:pt x="28" y="23"/>
                  </a:lnTo>
                  <a:lnTo>
                    <a:pt x="41" y="23"/>
                  </a:lnTo>
                  <a:lnTo>
                    <a:pt x="55" y="18"/>
                  </a:lnTo>
                  <a:lnTo>
                    <a:pt x="64" y="13"/>
                  </a:lnTo>
                  <a:lnTo>
                    <a:pt x="78" y="0"/>
                  </a:lnTo>
                  <a:lnTo>
                    <a:pt x="73" y="0"/>
                  </a:lnTo>
                  <a:lnTo>
                    <a:pt x="68" y="4"/>
                  </a:lnTo>
                  <a:lnTo>
                    <a:pt x="55" y="4"/>
                  </a:lnTo>
                  <a:lnTo>
                    <a:pt x="46" y="9"/>
                  </a:lnTo>
                  <a:lnTo>
                    <a:pt x="32" y="13"/>
                  </a:lnTo>
                  <a:lnTo>
                    <a:pt x="18" y="13"/>
                  </a:lnTo>
                  <a:lnTo>
                    <a:pt x="9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1" name="Freeform 123"/>
            <p:cNvSpPr>
              <a:spLocks/>
            </p:cNvSpPr>
            <p:nvPr/>
          </p:nvSpPr>
          <p:spPr bwMode="auto">
            <a:xfrm>
              <a:off x="3735" y="1920"/>
              <a:ext cx="96" cy="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5" y="14"/>
                </a:cxn>
                <a:cxn ang="0">
                  <a:pos x="14" y="23"/>
                </a:cxn>
                <a:cxn ang="0">
                  <a:pos x="27" y="27"/>
                </a:cxn>
                <a:cxn ang="0">
                  <a:pos x="46" y="32"/>
                </a:cxn>
                <a:cxn ang="0">
                  <a:pos x="64" y="32"/>
                </a:cxn>
                <a:cxn ang="0">
                  <a:pos x="96" y="23"/>
                </a:cxn>
                <a:cxn ang="0">
                  <a:pos x="91" y="23"/>
                </a:cxn>
                <a:cxn ang="0">
                  <a:pos x="82" y="23"/>
                </a:cxn>
                <a:cxn ang="0">
                  <a:pos x="68" y="23"/>
                </a:cxn>
                <a:cxn ang="0">
                  <a:pos x="50" y="23"/>
                </a:cxn>
                <a:cxn ang="0">
                  <a:pos x="36" y="18"/>
                </a:cxn>
                <a:cxn ang="0">
                  <a:pos x="18" y="14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96" h="32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5" y="14"/>
                  </a:lnTo>
                  <a:lnTo>
                    <a:pt x="14" y="23"/>
                  </a:lnTo>
                  <a:lnTo>
                    <a:pt x="27" y="27"/>
                  </a:lnTo>
                  <a:lnTo>
                    <a:pt x="46" y="32"/>
                  </a:lnTo>
                  <a:lnTo>
                    <a:pt x="64" y="32"/>
                  </a:lnTo>
                  <a:lnTo>
                    <a:pt x="96" y="23"/>
                  </a:lnTo>
                  <a:lnTo>
                    <a:pt x="91" y="23"/>
                  </a:lnTo>
                  <a:lnTo>
                    <a:pt x="82" y="23"/>
                  </a:lnTo>
                  <a:lnTo>
                    <a:pt x="68" y="23"/>
                  </a:lnTo>
                  <a:lnTo>
                    <a:pt x="50" y="23"/>
                  </a:lnTo>
                  <a:lnTo>
                    <a:pt x="36" y="18"/>
                  </a:lnTo>
                  <a:lnTo>
                    <a:pt x="18" y="14"/>
                  </a:lnTo>
                  <a:lnTo>
                    <a:pt x="5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2" name="Freeform 124"/>
            <p:cNvSpPr>
              <a:spLocks/>
            </p:cNvSpPr>
            <p:nvPr/>
          </p:nvSpPr>
          <p:spPr bwMode="auto">
            <a:xfrm>
              <a:off x="3744" y="1911"/>
              <a:ext cx="119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9" y="4"/>
                </a:cxn>
                <a:cxn ang="0">
                  <a:pos x="23" y="14"/>
                </a:cxn>
                <a:cxn ang="0">
                  <a:pos x="37" y="18"/>
                </a:cxn>
                <a:cxn ang="0">
                  <a:pos x="55" y="18"/>
                </a:cxn>
                <a:cxn ang="0">
                  <a:pos x="73" y="18"/>
                </a:cxn>
                <a:cxn ang="0">
                  <a:pos x="96" y="14"/>
                </a:cxn>
                <a:cxn ang="0">
                  <a:pos x="119" y="0"/>
                </a:cxn>
                <a:cxn ang="0">
                  <a:pos x="114" y="0"/>
                </a:cxn>
                <a:cxn ang="0">
                  <a:pos x="109" y="0"/>
                </a:cxn>
                <a:cxn ang="0">
                  <a:pos x="96" y="4"/>
                </a:cxn>
                <a:cxn ang="0">
                  <a:pos x="78" y="4"/>
                </a:cxn>
                <a:cxn ang="0">
                  <a:pos x="59" y="9"/>
                </a:cxn>
                <a:cxn ang="0">
                  <a:pos x="41" y="9"/>
                </a:cxn>
                <a:cxn ang="0">
                  <a:pos x="23" y="4"/>
                </a:cxn>
                <a:cxn ang="0">
                  <a:pos x="0" y="0"/>
                </a:cxn>
              </a:cxnLst>
              <a:rect l="0" t="0" r="r" b="b"/>
              <a:pathLst>
                <a:path w="119" h="18">
                  <a:moveTo>
                    <a:pt x="0" y="0"/>
                  </a:moveTo>
                  <a:lnTo>
                    <a:pt x="5" y="0"/>
                  </a:lnTo>
                  <a:lnTo>
                    <a:pt x="9" y="4"/>
                  </a:lnTo>
                  <a:lnTo>
                    <a:pt x="23" y="14"/>
                  </a:lnTo>
                  <a:lnTo>
                    <a:pt x="37" y="18"/>
                  </a:lnTo>
                  <a:lnTo>
                    <a:pt x="55" y="18"/>
                  </a:lnTo>
                  <a:lnTo>
                    <a:pt x="73" y="18"/>
                  </a:lnTo>
                  <a:lnTo>
                    <a:pt x="96" y="14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9" y="0"/>
                  </a:lnTo>
                  <a:lnTo>
                    <a:pt x="96" y="4"/>
                  </a:lnTo>
                  <a:lnTo>
                    <a:pt x="78" y="4"/>
                  </a:lnTo>
                  <a:lnTo>
                    <a:pt x="59" y="9"/>
                  </a:lnTo>
                  <a:lnTo>
                    <a:pt x="41" y="9"/>
                  </a:lnTo>
                  <a:lnTo>
                    <a:pt x="2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3" name="Freeform 125"/>
            <p:cNvSpPr>
              <a:spLocks/>
            </p:cNvSpPr>
            <p:nvPr/>
          </p:nvSpPr>
          <p:spPr bwMode="auto">
            <a:xfrm>
              <a:off x="3617" y="1871"/>
              <a:ext cx="104" cy="2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4" y="18"/>
                </a:cxn>
                <a:cxn ang="0">
                  <a:pos x="13" y="23"/>
                </a:cxn>
                <a:cxn ang="0">
                  <a:pos x="27" y="27"/>
                </a:cxn>
                <a:cxn ang="0">
                  <a:pos x="45" y="27"/>
                </a:cxn>
                <a:cxn ang="0">
                  <a:pos x="63" y="27"/>
                </a:cxn>
                <a:cxn ang="0">
                  <a:pos x="82" y="27"/>
                </a:cxn>
                <a:cxn ang="0">
                  <a:pos x="95" y="18"/>
                </a:cxn>
                <a:cxn ang="0">
                  <a:pos x="104" y="0"/>
                </a:cxn>
                <a:cxn ang="0">
                  <a:pos x="100" y="5"/>
                </a:cxn>
                <a:cxn ang="0">
                  <a:pos x="95" y="5"/>
                </a:cxn>
                <a:cxn ang="0">
                  <a:pos x="82" y="9"/>
                </a:cxn>
                <a:cxn ang="0">
                  <a:pos x="68" y="14"/>
                </a:cxn>
                <a:cxn ang="0">
                  <a:pos x="54" y="18"/>
                </a:cxn>
                <a:cxn ang="0">
                  <a:pos x="36" y="18"/>
                </a:cxn>
                <a:cxn ang="0">
                  <a:pos x="18" y="18"/>
                </a:cxn>
                <a:cxn ang="0">
                  <a:pos x="0" y="18"/>
                </a:cxn>
              </a:cxnLst>
              <a:rect l="0" t="0" r="r" b="b"/>
              <a:pathLst>
                <a:path w="104" h="27">
                  <a:moveTo>
                    <a:pt x="0" y="18"/>
                  </a:moveTo>
                  <a:lnTo>
                    <a:pt x="4" y="18"/>
                  </a:lnTo>
                  <a:lnTo>
                    <a:pt x="13" y="23"/>
                  </a:lnTo>
                  <a:lnTo>
                    <a:pt x="27" y="27"/>
                  </a:lnTo>
                  <a:lnTo>
                    <a:pt x="45" y="27"/>
                  </a:lnTo>
                  <a:lnTo>
                    <a:pt x="63" y="27"/>
                  </a:lnTo>
                  <a:lnTo>
                    <a:pt x="82" y="27"/>
                  </a:lnTo>
                  <a:lnTo>
                    <a:pt x="95" y="18"/>
                  </a:lnTo>
                  <a:lnTo>
                    <a:pt x="104" y="0"/>
                  </a:lnTo>
                  <a:lnTo>
                    <a:pt x="100" y="5"/>
                  </a:lnTo>
                  <a:lnTo>
                    <a:pt x="95" y="5"/>
                  </a:lnTo>
                  <a:lnTo>
                    <a:pt x="82" y="9"/>
                  </a:lnTo>
                  <a:lnTo>
                    <a:pt x="68" y="14"/>
                  </a:lnTo>
                  <a:lnTo>
                    <a:pt x="54" y="18"/>
                  </a:lnTo>
                  <a:lnTo>
                    <a:pt x="36" y="18"/>
                  </a:lnTo>
                  <a:lnTo>
                    <a:pt x="18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4" name="Freeform 126"/>
            <p:cNvSpPr>
              <a:spLocks/>
            </p:cNvSpPr>
            <p:nvPr/>
          </p:nvSpPr>
          <p:spPr bwMode="auto">
            <a:xfrm>
              <a:off x="3635" y="1852"/>
              <a:ext cx="77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4" y="27"/>
                </a:cxn>
                <a:cxn ang="0">
                  <a:pos x="9" y="27"/>
                </a:cxn>
                <a:cxn ang="0">
                  <a:pos x="18" y="27"/>
                </a:cxn>
                <a:cxn ang="0">
                  <a:pos x="32" y="27"/>
                </a:cxn>
                <a:cxn ang="0">
                  <a:pos x="45" y="27"/>
                </a:cxn>
                <a:cxn ang="0">
                  <a:pos x="59" y="23"/>
                </a:cxn>
                <a:cxn ang="0">
                  <a:pos x="68" y="14"/>
                </a:cxn>
                <a:cxn ang="0">
                  <a:pos x="77" y="0"/>
                </a:cxn>
                <a:cxn ang="0">
                  <a:pos x="77" y="0"/>
                </a:cxn>
                <a:cxn ang="0">
                  <a:pos x="73" y="4"/>
                </a:cxn>
                <a:cxn ang="0">
                  <a:pos x="64" y="9"/>
                </a:cxn>
                <a:cxn ang="0">
                  <a:pos x="54" y="14"/>
                </a:cxn>
                <a:cxn ang="0">
                  <a:pos x="41" y="18"/>
                </a:cxn>
                <a:cxn ang="0">
                  <a:pos x="27" y="23"/>
                </a:cxn>
                <a:cxn ang="0">
                  <a:pos x="14" y="23"/>
                </a:cxn>
                <a:cxn ang="0">
                  <a:pos x="0" y="27"/>
                </a:cxn>
              </a:cxnLst>
              <a:rect l="0" t="0" r="r" b="b"/>
              <a:pathLst>
                <a:path w="77" h="27">
                  <a:moveTo>
                    <a:pt x="0" y="27"/>
                  </a:moveTo>
                  <a:lnTo>
                    <a:pt x="4" y="27"/>
                  </a:lnTo>
                  <a:lnTo>
                    <a:pt x="9" y="27"/>
                  </a:lnTo>
                  <a:lnTo>
                    <a:pt x="18" y="27"/>
                  </a:lnTo>
                  <a:lnTo>
                    <a:pt x="32" y="27"/>
                  </a:lnTo>
                  <a:lnTo>
                    <a:pt x="45" y="27"/>
                  </a:lnTo>
                  <a:lnTo>
                    <a:pt x="59" y="23"/>
                  </a:lnTo>
                  <a:lnTo>
                    <a:pt x="68" y="14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3" y="4"/>
                  </a:lnTo>
                  <a:lnTo>
                    <a:pt x="64" y="9"/>
                  </a:lnTo>
                  <a:lnTo>
                    <a:pt x="54" y="14"/>
                  </a:lnTo>
                  <a:lnTo>
                    <a:pt x="41" y="18"/>
                  </a:lnTo>
                  <a:lnTo>
                    <a:pt x="27" y="23"/>
                  </a:lnTo>
                  <a:lnTo>
                    <a:pt x="14" y="23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5" name="Freeform 127"/>
            <p:cNvSpPr>
              <a:spLocks/>
            </p:cNvSpPr>
            <p:nvPr/>
          </p:nvSpPr>
          <p:spPr bwMode="auto">
            <a:xfrm>
              <a:off x="3793" y="2006"/>
              <a:ext cx="29" cy="2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3" y="5"/>
                </a:cxn>
                <a:cxn ang="0">
                  <a:pos x="23" y="5"/>
                </a:cxn>
                <a:cxn ang="0">
                  <a:pos x="18" y="9"/>
                </a:cxn>
                <a:cxn ang="0">
                  <a:pos x="14" y="14"/>
                </a:cxn>
                <a:cxn ang="0">
                  <a:pos x="9" y="18"/>
                </a:cxn>
                <a:cxn ang="0">
                  <a:pos x="5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5" y="27"/>
                </a:cxn>
                <a:cxn ang="0">
                  <a:pos x="9" y="23"/>
                </a:cxn>
                <a:cxn ang="0">
                  <a:pos x="14" y="23"/>
                </a:cxn>
                <a:cxn ang="0">
                  <a:pos x="18" y="18"/>
                </a:cxn>
                <a:cxn ang="0">
                  <a:pos x="23" y="9"/>
                </a:cxn>
                <a:cxn ang="0">
                  <a:pos x="28" y="0"/>
                </a:cxn>
              </a:cxnLst>
              <a:rect l="0" t="0" r="r" b="b"/>
              <a:pathLst>
                <a:path w="28" h="27">
                  <a:moveTo>
                    <a:pt x="28" y="0"/>
                  </a:moveTo>
                  <a:lnTo>
                    <a:pt x="28" y="0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18" y="9"/>
                  </a:lnTo>
                  <a:lnTo>
                    <a:pt x="14" y="14"/>
                  </a:lnTo>
                  <a:lnTo>
                    <a:pt x="9" y="18"/>
                  </a:lnTo>
                  <a:lnTo>
                    <a:pt x="5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5" y="27"/>
                  </a:lnTo>
                  <a:lnTo>
                    <a:pt x="9" y="23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3" y="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6" name="Freeform 128"/>
            <p:cNvSpPr>
              <a:spLocks/>
            </p:cNvSpPr>
            <p:nvPr/>
          </p:nvSpPr>
          <p:spPr bwMode="auto">
            <a:xfrm>
              <a:off x="3863" y="2029"/>
              <a:ext cx="27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3" y="13"/>
                </a:cxn>
                <a:cxn ang="0">
                  <a:pos x="18" y="23"/>
                </a:cxn>
                <a:cxn ang="0">
                  <a:pos x="22" y="36"/>
                </a:cxn>
                <a:cxn ang="0">
                  <a:pos x="27" y="50"/>
                </a:cxn>
                <a:cxn ang="0">
                  <a:pos x="27" y="63"/>
                </a:cxn>
                <a:cxn ang="0">
                  <a:pos x="22" y="77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8" y="59"/>
                </a:cxn>
                <a:cxn ang="0">
                  <a:pos x="13" y="45"/>
                </a:cxn>
                <a:cxn ang="0">
                  <a:pos x="9" y="32"/>
                </a:cxn>
                <a:cxn ang="0">
                  <a:pos x="9" y="18"/>
                </a:cxn>
                <a:cxn ang="0">
                  <a:pos x="4" y="9"/>
                </a:cxn>
                <a:cxn ang="0">
                  <a:pos x="0" y="0"/>
                </a:cxn>
              </a:cxnLst>
              <a:rect l="0" t="0" r="r" b="b"/>
              <a:pathLst>
                <a:path w="27" h="77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3" y="13"/>
                  </a:lnTo>
                  <a:lnTo>
                    <a:pt x="18" y="23"/>
                  </a:lnTo>
                  <a:lnTo>
                    <a:pt x="22" y="36"/>
                  </a:lnTo>
                  <a:lnTo>
                    <a:pt x="27" y="50"/>
                  </a:lnTo>
                  <a:lnTo>
                    <a:pt x="27" y="63"/>
                  </a:lnTo>
                  <a:lnTo>
                    <a:pt x="22" y="77"/>
                  </a:lnTo>
                  <a:lnTo>
                    <a:pt x="22" y="72"/>
                  </a:lnTo>
                  <a:lnTo>
                    <a:pt x="18" y="68"/>
                  </a:lnTo>
                  <a:lnTo>
                    <a:pt x="18" y="59"/>
                  </a:lnTo>
                  <a:lnTo>
                    <a:pt x="13" y="45"/>
                  </a:lnTo>
                  <a:lnTo>
                    <a:pt x="9" y="32"/>
                  </a:lnTo>
                  <a:lnTo>
                    <a:pt x="9" y="18"/>
                  </a:lnTo>
                  <a:lnTo>
                    <a:pt x="4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7" name="Freeform 129"/>
            <p:cNvSpPr>
              <a:spLocks/>
            </p:cNvSpPr>
            <p:nvPr/>
          </p:nvSpPr>
          <p:spPr bwMode="auto">
            <a:xfrm>
              <a:off x="3854" y="2047"/>
              <a:ext cx="18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5"/>
                </a:cxn>
                <a:cxn ang="0">
                  <a:pos x="10" y="9"/>
                </a:cxn>
                <a:cxn ang="0">
                  <a:pos x="14" y="18"/>
                </a:cxn>
                <a:cxn ang="0">
                  <a:pos x="19" y="27"/>
                </a:cxn>
                <a:cxn ang="0">
                  <a:pos x="19" y="36"/>
                </a:cxn>
                <a:cxn ang="0">
                  <a:pos x="19" y="45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50"/>
                </a:cxn>
                <a:cxn ang="0">
                  <a:pos x="10" y="41"/>
                </a:cxn>
                <a:cxn ang="0">
                  <a:pos x="10" y="32"/>
                </a:cxn>
                <a:cxn ang="0">
                  <a:pos x="5" y="23"/>
                </a:cxn>
                <a:cxn ang="0">
                  <a:pos x="5" y="14"/>
                </a:cxn>
                <a:cxn ang="0">
                  <a:pos x="5" y="5"/>
                </a:cxn>
                <a:cxn ang="0">
                  <a:pos x="0" y="0"/>
                </a:cxn>
              </a:cxnLst>
              <a:rect l="0" t="0" r="r" b="b"/>
              <a:pathLst>
                <a:path w="19" h="54">
                  <a:moveTo>
                    <a:pt x="0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10" y="9"/>
                  </a:lnTo>
                  <a:lnTo>
                    <a:pt x="14" y="18"/>
                  </a:lnTo>
                  <a:lnTo>
                    <a:pt x="19" y="27"/>
                  </a:lnTo>
                  <a:lnTo>
                    <a:pt x="19" y="36"/>
                  </a:lnTo>
                  <a:lnTo>
                    <a:pt x="19" y="45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50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5" y="23"/>
                  </a:lnTo>
                  <a:lnTo>
                    <a:pt x="5" y="14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8" name="Freeform 130"/>
            <p:cNvSpPr>
              <a:spLocks/>
            </p:cNvSpPr>
            <p:nvPr/>
          </p:nvSpPr>
          <p:spPr bwMode="auto">
            <a:xfrm>
              <a:off x="4008" y="1970"/>
              <a:ext cx="9" cy="5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9" y="4"/>
                </a:cxn>
                <a:cxn ang="0">
                  <a:pos x="5" y="9"/>
                </a:cxn>
                <a:cxn ang="0">
                  <a:pos x="0" y="13"/>
                </a:cxn>
                <a:cxn ang="0">
                  <a:pos x="0" y="23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5" y="50"/>
                </a:cxn>
                <a:cxn ang="0">
                  <a:pos x="9" y="0"/>
                </a:cxn>
              </a:cxnLst>
              <a:rect l="0" t="0" r="r" b="b"/>
              <a:pathLst>
                <a:path w="9" h="50">
                  <a:moveTo>
                    <a:pt x="9" y="0"/>
                  </a:moveTo>
                  <a:lnTo>
                    <a:pt x="9" y="0"/>
                  </a:lnTo>
                  <a:lnTo>
                    <a:pt x="9" y="4"/>
                  </a:lnTo>
                  <a:lnTo>
                    <a:pt x="5" y="9"/>
                  </a:lnTo>
                  <a:lnTo>
                    <a:pt x="0" y="13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5" y="5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19" name="Freeform 131"/>
            <p:cNvSpPr>
              <a:spLocks/>
            </p:cNvSpPr>
            <p:nvPr/>
          </p:nvSpPr>
          <p:spPr bwMode="auto">
            <a:xfrm>
              <a:off x="4022" y="1979"/>
              <a:ext cx="10" cy="5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9"/>
                </a:cxn>
                <a:cxn ang="0">
                  <a:pos x="0" y="18"/>
                </a:cxn>
                <a:cxn ang="0">
                  <a:pos x="0" y="27"/>
                </a:cxn>
                <a:cxn ang="0">
                  <a:pos x="0" y="32"/>
                </a:cxn>
                <a:cxn ang="0">
                  <a:pos x="4" y="45"/>
                </a:cxn>
                <a:cxn ang="0">
                  <a:pos x="9" y="54"/>
                </a:cxn>
                <a:cxn ang="0">
                  <a:pos x="9" y="50"/>
                </a:cxn>
                <a:cxn ang="0">
                  <a:pos x="9" y="45"/>
                </a:cxn>
                <a:cxn ang="0">
                  <a:pos x="9" y="41"/>
                </a:cxn>
                <a:cxn ang="0">
                  <a:pos x="4" y="32"/>
                </a:cxn>
                <a:cxn ang="0">
                  <a:pos x="4" y="23"/>
                </a:cxn>
                <a:cxn ang="0">
                  <a:pos x="4" y="14"/>
                </a:cxn>
                <a:cxn ang="0">
                  <a:pos x="4" y="4"/>
                </a:cxn>
                <a:cxn ang="0">
                  <a:pos x="9" y="0"/>
                </a:cxn>
              </a:cxnLst>
              <a:rect l="0" t="0" r="r" b="b"/>
              <a:pathLst>
                <a:path w="9" h="54">
                  <a:moveTo>
                    <a:pt x="9" y="0"/>
                  </a:moveTo>
                  <a:lnTo>
                    <a:pt x="4" y="4"/>
                  </a:lnTo>
                  <a:lnTo>
                    <a:pt x="4" y="4"/>
                  </a:lnTo>
                  <a:lnTo>
                    <a:pt x="0" y="9"/>
                  </a:lnTo>
                  <a:lnTo>
                    <a:pt x="0" y="18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4" y="45"/>
                  </a:lnTo>
                  <a:lnTo>
                    <a:pt x="9" y="54"/>
                  </a:lnTo>
                  <a:lnTo>
                    <a:pt x="9" y="50"/>
                  </a:lnTo>
                  <a:lnTo>
                    <a:pt x="9" y="45"/>
                  </a:lnTo>
                  <a:lnTo>
                    <a:pt x="9" y="41"/>
                  </a:lnTo>
                  <a:lnTo>
                    <a:pt x="4" y="32"/>
                  </a:lnTo>
                  <a:lnTo>
                    <a:pt x="4" y="23"/>
                  </a:lnTo>
                  <a:lnTo>
                    <a:pt x="4" y="14"/>
                  </a:lnTo>
                  <a:lnTo>
                    <a:pt x="4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0" name="Freeform 132"/>
            <p:cNvSpPr>
              <a:spLocks/>
            </p:cNvSpPr>
            <p:nvPr/>
          </p:nvSpPr>
          <p:spPr bwMode="auto">
            <a:xfrm>
              <a:off x="4099" y="1993"/>
              <a:ext cx="36" cy="7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4"/>
                </a:cxn>
                <a:cxn ang="0">
                  <a:pos x="32" y="9"/>
                </a:cxn>
                <a:cxn ang="0">
                  <a:pos x="32" y="18"/>
                </a:cxn>
                <a:cxn ang="0">
                  <a:pos x="28" y="27"/>
                </a:cxn>
                <a:cxn ang="0">
                  <a:pos x="23" y="36"/>
                </a:cxn>
                <a:cxn ang="0">
                  <a:pos x="18" y="45"/>
                </a:cxn>
                <a:cxn ang="0">
                  <a:pos x="9" y="54"/>
                </a:cxn>
                <a:cxn ang="0">
                  <a:pos x="0" y="63"/>
                </a:cxn>
                <a:cxn ang="0">
                  <a:pos x="5" y="77"/>
                </a:cxn>
                <a:cxn ang="0">
                  <a:pos x="5" y="77"/>
                </a:cxn>
                <a:cxn ang="0">
                  <a:pos x="9" y="72"/>
                </a:cxn>
                <a:cxn ang="0">
                  <a:pos x="14" y="63"/>
                </a:cxn>
                <a:cxn ang="0">
                  <a:pos x="23" y="54"/>
                </a:cxn>
                <a:cxn ang="0">
                  <a:pos x="28" y="45"/>
                </a:cxn>
                <a:cxn ang="0">
                  <a:pos x="32" y="31"/>
                </a:cxn>
                <a:cxn ang="0">
                  <a:pos x="37" y="18"/>
                </a:cxn>
                <a:cxn ang="0">
                  <a:pos x="32" y="0"/>
                </a:cxn>
              </a:cxnLst>
              <a:rect l="0" t="0" r="r" b="b"/>
              <a:pathLst>
                <a:path w="37" h="77">
                  <a:moveTo>
                    <a:pt x="32" y="0"/>
                  </a:moveTo>
                  <a:lnTo>
                    <a:pt x="32" y="4"/>
                  </a:lnTo>
                  <a:lnTo>
                    <a:pt x="32" y="9"/>
                  </a:lnTo>
                  <a:lnTo>
                    <a:pt x="32" y="18"/>
                  </a:lnTo>
                  <a:lnTo>
                    <a:pt x="28" y="27"/>
                  </a:lnTo>
                  <a:lnTo>
                    <a:pt x="23" y="36"/>
                  </a:lnTo>
                  <a:lnTo>
                    <a:pt x="18" y="45"/>
                  </a:lnTo>
                  <a:lnTo>
                    <a:pt x="9" y="54"/>
                  </a:lnTo>
                  <a:lnTo>
                    <a:pt x="0" y="63"/>
                  </a:lnTo>
                  <a:lnTo>
                    <a:pt x="5" y="77"/>
                  </a:lnTo>
                  <a:lnTo>
                    <a:pt x="5" y="77"/>
                  </a:lnTo>
                  <a:lnTo>
                    <a:pt x="9" y="72"/>
                  </a:lnTo>
                  <a:lnTo>
                    <a:pt x="14" y="63"/>
                  </a:lnTo>
                  <a:lnTo>
                    <a:pt x="23" y="54"/>
                  </a:lnTo>
                  <a:lnTo>
                    <a:pt x="28" y="45"/>
                  </a:lnTo>
                  <a:lnTo>
                    <a:pt x="32" y="31"/>
                  </a:lnTo>
                  <a:lnTo>
                    <a:pt x="37" y="1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1" name="Freeform 133"/>
            <p:cNvSpPr>
              <a:spLocks/>
            </p:cNvSpPr>
            <p:nvPr/>
          </p:nvSpPr>
          <p:spPr bwMode="auto">
            <a:xfrm>
              <a:off x="4104" y="2006"/>
              <a:ext cx="41" cy="91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36" y="9"/>
                </a:cxn>
                <a:cxn ang="0">
                  <a:pos x="36" y="18"/>
                </a:cxn>
                <a:cxn ang="0">
                  <a:pos x="32" y="32"/>
                </a:cxn>
                <a:cxn ang="0">
                  <a:pos x="27" y="46"/>
                </a:cxn>
                <a:cxn ang="0">
                  <a:pos x="23" y="59"/>
                </a:cxn>
                <a:cxn ang="0">
                  <a:pos x="13" y="68"/>
                </a:cxn>
                <a:cxn ang="0">
                  <a:pos x="4" y="77"/>
                </a:cxn>
                <a:cxn ang="0">
                  <a:pos x="0" y="91"/>
                </a:cxn>
                <a:cxn ang="0">
                  <a:pos x="4" y="91"/>
                </a:cxn>
                <a:cxn ang="0">
                  <a:pos x="9" y="86"/>
                </a:cxn>
                <a:cxn ang="0">
                  <a:pos x="18" y="77"/>
                </a:cxn>
                <a:cxn ang="0">
                  <a:pos x="27" y="68"/>
                </a:cxn>
                <a:cxn ang="0">
                  <a:pos x="36" y="55"/>
                </a:cxn>
                <a:cxn ang="0">
                  <a:pos x="41" y="41"/>
                </a:cxn>
                <a:cxn ang="0">
                  <a:pos x="41" y="23"/>
                </a:cxn>
                <a:cxn ang="0">
                  <a:pos x="36" y="0"/>
                </a:cxn>
              </a:cxnLst>
              <a:rect l="0" t="0" r="r" b="b"/>
              <a:pathLst>
                <a:path w="41" h="91">
                  <a:moveTo>
                    <a:pt x="36" y="0"/>
                  </a:moveTo>
                  <a:lnTo>
                    <a:pt x="36" y="0"/>
                  </a:lnTo>
                  <a:lnTo>
                    <a:pt x="36" y="9"/>
                  </a:lnTo>
                  <a:lnTo>
                    <a:pt x="36" y="18"/>
                  </a:lnTo>
                  <a:lnTo>
                    <a:pt x="32" y="32"/>
                  </a:lnTo>
                  <a:lnTo>
                    <a:pt x="27" y="46"/>
                  </a:lnTo>
                  <a:lnTo>
                    <a:pt x="23" y="59"/>
                  </a:lnTo>
                  <a:lnTo>
                    <a:pt x="13" y="68"/>
                  </a:lnTo>
                  <a:lnTo>
                    <a:pt x="4" y="77"/>
                  </a:lnTo>
                  <a:lnTo>
                    <a:pt x="0" y="91"/>
                  </a:lnTo>
                  <a:lnTo>
                    <a:pt x="4" y="91"/>
                  </a:lnTo>
                  <a:lnTo>
                    <a:pt x="9" y="86"/>
                  </a:lnTo>
                  <a:lnTo>
                    <a:pt x="18" y="77"/>
                  </a:lnTo>
                  <a:lnTo>
                    <a:pt x="27" y="68"/>
                  </a:lnTo>
                  <a:lnTo>
                    <a:pt x="36" y="55"/>
                  </a:lnTo>
                  <a:lnTo>
                    <a:pt x="41" y="41"/>
                  </a:lnTo>
                  <a:lnTo>
                    <a:pt x="41" y="2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2" name="Freeform 134"/>
            <p:cNvSpPr>
              <a:spLocks/>
            </p:cNvSpPr>
            <p:nvPr/>
          </p:nvSpPr>
          <p:spPr bwMode="auto">
            <a:xfrm>
              <a:off x="4049" y="2038"/>
              <a:ext cx="42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14" y="4"/>
                </a:cxn>
                <a:cxn ang="0">
                  <a:pos x="18" y="9"/>
                </a:cxn>
                <a:cxn ang="0">
                  <a:pos x="23" y="18"/>
                </a:cxn>
                <a:cxn ang="0">
                  <a:pos x="27" y="23"/>
                </a:cxn>
                <a:cxn ang="0">
                  <a:pos x="32" y="36"/>
                </a:cxn>
                <a:cxn ang="0">
                  <a:pos x="32" y="45"/>
                </a:cxn>
                <a:cxn ang="0">
                  <a:pos x="41" y="36"/>
                </a:cxn>
                <a:cxn ang="0">
                  <a:pos x="41" y="32"/>
                </a:cxn>
                <a:cxn ang="0">
                  <a:pos x="41" y="27"/>
                </a:cxn>
                <a:cxn ang="0">
                  <a:pos x="37" y="23"/>
                </a:cxn>
                <a:cxn ang="0">
                  <a:pos x="32" y="14"/>
                </a:cxn>
                <a:cxn ang="0">
                  <a:pos x="27" y="9"/>
                </a:cxn>
                <a:cxn ang="0">
                  <a:pos x="18" y="4"/>
                </a:cxn>
                <a:cxn ang="0">
                  <a:pos x="9" y="0"/>
                </a:cxn>
                <a:cxn ang="0">
                  <a:pos x="0" y="0"/>
                </a:cxn>
              </a:cxnLst>
              <a:rect l="0" t="0" r="r" b="b"/>
              <a:pathLst>
                <a:path w="41" h="45">
                  <a:moveTo>
                    <a:pt x="0" y="0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14" y="4"/>
                  </a:lnTo>
                  <a:lnTo>
                    <a:pt x="18" y="9"/>
                  </a:lnTo>
                  <a:lnTo>
                    <a:pt x="23" y="18"/>
                  </a:lnTo>
                  <a:lnTo>
                    <a:pt x="27" y="23"/>
                  </a:lnTo>
                  <a:lnTo>
                    <a:pt x="32" y="36"/>
                  </a:lnTo>
                  <a:lnTo>
                    <a:pt x="32" y="45"/>
                  </a:lnTo>
                  <a:lnTo>
                    <a:pt x="41" y="36"/>
                  </a:lnTo>
                  <a:lnTo>
                    <a:pt x="41" y="32"/>
                  </a:lnTo>
                  <a:lnTo>
                    <a:pt x="41" y="27"/>
                  </a:lnTo>
                  <a:lnTo>
                    <a:pt x="37" y="23"/>
                  </a:lnTo>
                  <a:lnTo>
                    <a:pt x="32" y="14"/>
                  </a:lnTo>
                  <a:lnTo>
                    <a:pt x="27" y="9"/>
                  </a:lnTo>
                  <a:lnTo>
                    <a:pt x="18" y="4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3" name="Freeform 135"/>
            <p:cNvSpPr>
              <a:spLocks/>
            </p:cNvSpPr>
            <p:nvPr/>
          </p:nvSpPr>
          <p:spPr bwMode="auto">
            <a:xfrm>
              <a:off x="4095" y="1998"/>
              <a:ext cx="26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27"/>
                </a:cxn>
                <a:cxn ang="0">
                  <a:pos x="9" y="36"/>
                </a:cxn>
                <a:cxn ang="0">
                  <a:pos x="9" y="36"/>
                </a:cxn>
                <a:cxn ang="0">
                  <a:pos x="9" y="32"/>
                </a:cxn>
                <a:cxn ang="0">
                  <a:pos x="13" y="27"/>
                </a:cxn>
                <a:cxn ang="0">
                  <a:pos x="13" y="23"/>
                </a:cxn>
                <a:cxn ang="0">
                  <a:pos x="18" y="18"/>
                </a:cxn>
                <a:cxn ang="0">
                  <a:pos x="18" y="14"/>
                </a:cxn>
                <a:cxn ang="0">
                  <a:pos x="22" y="5"/>
                </a:cxn>
                <a:cxn ang="0">
                  <a:pos x="22" y="0"/>
                </a:cxn>
              </a:cxnLst>
              <a:rect l="0" t="0" r="r" b="b"/>
              <a:pathLst>
                <a:path w="22" h="36">
                  <a:moveTo>
                    <a:pt x="22" y="0"/>
                  </a:moveTo>
                  <a:lnTo>
                    <a:pt x="0" y="2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9" y="32"/>
                  </a:lnTo>
                  <a:lnTo>
                    <a:pt x="13" y="27"/>
                  </a:lnTo>
                  <a:lnTo>
                    <a:pt x="13" y="23"/>
                  </a:lnTo>
                  <a:lnTo>
                    <a:pt x="18" y="18"/>
                  </a:lnTo>
                  <a:lnTo>
                    <a:pt x="18" y="14"/>
                  </a:lnTo>
                  <a:lnTo>
                    <a:pt x="22" y="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4" name="Freeform 136"/>
            <p:cNvSpPr>
              <a:spLocks/>
            </p:cNvSpPr>
            <p:nvPr/>
          </p:nvSpPr>
          <p:spPr bwMode="auto">
            <a:xfrm>
              <a:off x="3999" y="2115"/>
              <a:ext cx="76" cy="64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5" y="59"/>
                </a:cxn>
                <a:cxn ang="0">
                  <a:pos x="9" y="64"/>
                </a:cxn>
                <a:cxn ang="0">
                  <a:pos x="23" y="59"/>
                </a:cxn>
                <a:cxn ang="0">
                  <a:pos x="37" y="59"/>
                </a:cxn>
                <a:cxn ang="0">
                  <a:pos x="50" y="50"/>
                </a:cxn>
                <a:cxn ang="0">
                  <a:pos x="64" y="41"/>
                </a:cxn>
                <a:cxn ang="0">
                  <a:pos x="73" y="27"/>
                </a:cxn>
                <a:cxn ang="0">
                  <a:pos x="82" y="0"/>
                </a:cxn>
                <a:cxn ang="0">
                  <a:pos x="82" y="5"/>
                </a:cxn>
                <a:cxn ang="0">
                  <a:pos x="77" y="9"/>
                </a:cxn>
                <a:cxn ang="0">
                  <a:pos x="73" y="14"/>
                </a:cxn>
                <a:cxn ang="0">
                  <a:pos x="64" y="23"/>
                </a:cxn>
                <a:cxn ang="0">
                  <a:pos x="50" y="32"/>
                </a:cxn>
                <a:cxn ang="0">
                  <a:pos x="37" y="45"/>
                </a:cxn>
                <a:cxn ang="0">
                  <a:pos x="18" y="55"/>
                </a:cxn>
                <a:cxn ang="0">
                  <a:pos x="0" y="59"/>
                </a:cxn>
              </a:cxnLst>
              <a:rect l="0" t="0" r="r" b="b"/>
              <a:pathLst>
                <a:path w="82" h="64">
                  <a:moveTo>
                    <a:pt x="0" y="59"/>
                  </a:moveTo>
                  <a:lnTo>
                    <a:pt x="5" y="59"/>
                  </a:lnTo>
                  <a:lnTo>
                    <a:pt x="9" y="64"/>
                  </a:lnTo>
                  <a:lnTo>
                    <a:pt x="23" y="59"/>
                  </a:lnTo>
                  <a:lnTo>
                    <a:pt x="37" y="59"/>
                  </a:lnTo>
                  <a:lnTo>
                    <a:pt x="50" y="50"/>
                  </a:lnTo>
                  <a:lnTo>
                    <a:pt x="64" y="41"/>
                  </a:lnTo>
                  <a:lnTo>
                    <a:pt x="73" y="27"/>
                  </a:lnTo>
                  <a:lnTo>
                    <a:pt x="82" y="0"/>
                  </a:lnTo>
                  <a:lnTo>
                    <a:pt x="82" y="5"/>
                  </a:lnTo>
                  <a:lnTo>
                    <a:pt x="77" y="9"/>
                  </a:lnTo>
                  <a:lnTo>
                    <a:pt x="73" y="14"/>
                  </a:lnTo>
                  <a:lnTo>
                    <a:pt x="64" y="23"/>
                  </a:lnTo>
                  <a:lnTo>
                    <a:pt x="50" y="32"/>
                  </a:lnTo>
                  <a:lnTo>
                    <a:pt x="37" y="45"/>
                  </a:lnTo>
                  <a:lnTo>
                    <a:pt x="18" y="55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5" name="Freeform 137"/>
            <p:cNvSpPr>
              <a:spLocks/>
            </p:cNvSpPr>
            <p:nvPr/>
          </p:nvSpPr>
          <p:spPr bwMode="auto">
            <a:xfrm>
              <a:off x="3999" y="2111"/>
              <a:ext cx="62" cy="4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5" y="49"/>
                </a:cxn>
                <a:cxn ang="0">
                  <a:pos x="9" y="45"/>
                </a:cxn>
                <a:cxn ang="0">
                  <a:pos x="18" y="45"/>
                </a:cxn>
                <a:cxn ang="0">
                  <a:pos x="32" y="45"/>
                </a:cxn>
                <a:cxn ang="0">
                  <a:pos x="41" y="36"/>
                </a:cxn>
                <a:cxn ang="0">
                  <a:pos x="50" y="27"/>
                </a:cxn>
                <a:cxn ang="0">
                  <a:pos x="59" y="18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4"/>
                </a:cxn>
                <a:cxn ang="0">
                  <a:pos x="59" y="9"/>
                </a:cxn>
                <a:cxn ang="0">
                  <a:pos x="55" y="18"/>
                </a:cxn>
                <a:cxn ang="0">
                  <a:pos x="46" y="27"/>
                </a:cxn>
                <a:cxn ang="0">
                  <a:pos x="37" y="31"/>
                </a:cxn>
                <a:cxn ang="0">
                  <a:pos x="18" y="40"/>
                </a:cxn>
                <a:cxn ang="0">
                  <a:pos x="0" y="45"/>
                </a:cxn>
              </a:cxnLst>
              <a:rect l="0" t="0" r="r" b="b"/>
              <a:pathLst>
                <a:path w="64" h="49">
                  <a:moveTo>
                    <a:pt x="0" y="45"/>
                  </a:moveTo>
                  <a:lnTo>
                    <a:pt x="5" y="49"/>
                  </a:lnTo>
                  <a:lnTo>
                    <a:pt x="9" y="45"/>
                  </a:lnTo>
                  <a:lnTo>
                    <a:pt x="18" y="45"/>
                  </a:lnTo>
                  <a:lnTo>
                    <a:pt x="32" y="45"/>
                  </a:lnTo>
                  <a:lnTo>
                    <a:pt x="41" y="36"/>
                  </a:lnTo>
                  <a:lnTo>
                    <a:pt x="50" y="27"/>
                  </a:lnTo>
                  <a:lnTo>
                    <a:pt x="59" y="18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4"/>
                  </a:lnTo>
                  <a:lnTo>
                    <a:pt x="59" y="9"/>
                  </a:lnTo>
                  <a:lnTo>
                    <a:pt x="55" y="18"/>
                  </a:lnTo>
                  <a:lnTo>
                    <a:pt x="46" y="27"/>
                  </a:lnTo>
                  <a:lnTo>
                    <a:pt x="37" y="31"/>
                  </a:lnTo>
                  <a:lnTo>
                    <a:pt x="18" y="4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6" name="Freeform 138"/>
            <p:cNvSpPr>
              <a:spLocks/>
            </p:cNvSpPr>
            <p:nvPr/>
          </p:nvSpPr>
          <p:spPr bwMode="auto">
            <a:xfrm>
              <a:off x="3958" y="2092"/>
              <a:ext cx="29" cy="41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0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9" y="5"/>
                </a:cxn>
                <a:cxn ang="0">
                  <a:pos x="5" y="9"/>
                </a:cxn>
                <a:cxn ang="0">
                  <a:pos x="0" y="19"/>
                </a:cxn>
                <a:cxn ang="0">
                  <a:pos x="0" y="28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5" y="37"/>
                </a:cxn>
                <a:cxn ang="0">
                  <a:pos x="5" y="28"/>
                </a:cxn>
                <a:cxn ang="0">
                  <a:pos x="9" y="23"/>
                </a:cxn>
                <a:cxn ang="0">
                  <a:pos x="14" y="14"/>
                </a:cxn>
                <a:cxn ang="0">
                  <a:pos x="18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23" h="41">
                  <a:moveTo>
                    <a:pt x="23" y="0"/>
                  </a:moveTo>
                  <a:lnTo>
                    <a:pt x="23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9" y="5"/>
                  </a:lnTo>
                  <a:lnTo>
                    <a:pt x="5" y="9"/>
                  </a:lnTo>
                  <a:lnTo>
                    <a:pt x="0" y="19"/>
                  </a:lnTo>
                  <a:lnTo>
                    <a:pt x="0" y="2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5" y="37"/>
                  </a:lnTo>
                  <a:lnTo>
                    <a:pt x="5" y="28"/>
                  </a:lnTo>
                  <a:lnTo>
                    <a:pt x="9" y="23"/>
                  </a:lnTo>
                  <a:lnTo>
                    <a:pt x="14" y="14"/>
                  </a:lnTo>
                  <a:lnTo>
                    <a:pt x="18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7" name="Freeform 139"/>
            <p:cNvSpPr>
              <a:spLocks/>
            </p:cNvSpPr>
            <p:nvPr/>
          </p:nvSpPr>
          <p:spPr bwMode="auto">
            <a:xfrm>
              <a:off x="3976" y="2083"/>
              <a:ext cx="26" cy="5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0"/>
                </a:cxn>
                <a:cxn ang="0">
                  <a:pos x="19" y="5"/>
                </a:cxn>
                <a:cxn ang="0">
                  <a:pos x="14" y="9"/>
                </a:cxn>
                <a:cxn ang="0">
                  <a:pos x="9" y="14"/>
                </a:cxn>
                <a:cxn ang="0">
                  <a:pos x="5" y="23"/>
                </a:cxn>
                <a:cxn ang="0">
                  <a:pos x="0" y="32"/>
                </a:cxn>
                <a:cxn ang="0">
                  <a:pos x="0" y="41"/>
                </a:cxn>
                <a:cxn ang="0">
                  <a:pos x="5" y="55"/>
                </a:cxn>
                <a:cxn ang="0">
                  <a:pos x="5" y="55"/>
                </a:cxn>
                <a:cxn ang="0">
                  <a:pos x="5" y="46"/>
                </a:cxn>
                <a:cxn ang="0">
                  <a:pos x="9" y="37"/>
                </a:cxn>
                <a:cxn ang="0">
                  <a:pos x="9" y="28"/>
                </a:cxn>
                <a:cxn ang="0">
                  <a:pos x="14" y="18"/>
                </a:cxn>
                <a:cxn ang="0">
                  <a:pos x="19" y="9"/>
                </a:cxn>
                <a:cxn ang="0">
                  <a:pos x="19" y="5"/>
                </a:cxn>
                <a:cxn ang="0">
                  <a:pos x="23" y="0"/>
                </a:cxn>
              </a:cxnLst>
              <a:rect l="0" t="0" r="r" b="b"/>
              <a:pathLst>
                <a:path w="23" h="55">
                  <a:moveTo>
                    <a:pt x="23" y="0"/>
                  </a:moveTo>
                  <a:lnTo>
                    <a:pt x="23" y="0"/>
                  </a:lnTo>
                  <a:lnTo>
                    <a:pt x="19" y="5"/>
                  </a:lnTo>
                  <a:lnTo>
                    <a:pt x="14" y="9"/>
                  </a:lnTo>
                  <a:lnTo>
                    <a:pt x="9" y="14"/>
                  </a:lnTo>
                  <a:lnTo>
                    <a:pt x="5" y="23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46"/>
                  </a:lnTo>
                  <a:lnTo>
                    <a:pt x="9" y="37"/>
                  </a:lnTo>
                  <a:lnTo>
                    <a:pt x="9" y="28"/>
                  </a:lnTo>
                  <a:lnTo>
                    <a:pt x="14" y="18"/>
                  </a:lnTo>
                  <a:lnTo>
                    <a:pt x="19" y="9"/>
                  </a:lnTo>
                  <a:lnTo>
                    <a:pt x="19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8" name="Freeform 140"/>
            <p:cNvSpPr>
              <a:spLocks/>
            </p:cNvSpPr>
            <p:nvPr/>
          </p:nvSpPr>
          <p:spPr bwMode="auto">
            <a:xfrm>
              <a:off x="3790" y="2101"/>
              <a:ext cx="32" cy="62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7" y="5"/>
                </a:cxn>
                <a:cxn ang="0">
                  <a:pos x="27" y="14"/>
                </a:cxn>
                <a:cxn ang="0">
                  <a:pos x="22" y="19"/>
                </a:cxn>
                <a:cxn ang="0">
                  <a:pos x="18" y="28"/>
                </a:cxn>
                <a:cxn ang="0">
                  <a:pos x="13" y="37"/>
                </a:cxn>
                <a:cxn ang="0">
                  <a:pos x="4" y="46"/>
                </a:cxn>
                <a:cxn ang="0">
                  <a:pos x="0" y="50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9" y="55"/>
                </a:cxn>
                <a:cxn ang="0">
                  <a:pos x="13" y="50"/>
                </a:cxn>
                <a:cxn ang="0">
                  <a:pos x="18" y="41"/>
                </a:cxn>
                <a:cxn ang="0">
                  <a:pos x="22" y="32"/>
                </a:cxn>
                <a:cxn ang="0">
                  <a:pos x="27" y="19"/>
                </a:cxn>
                <a:cxn ang="0">
                  <a:pos x="32" y="10"/>
                </a:cxn>
                <a:cxn ang="0">
                  <a:pos x="32" y="0"/>
                </a:cxn>
              </a:cxnLst>
              <a:rect l="0" t="0" r="r" b="b"/>
              <a:pathLst>
                <a:path w="32" h="59">
                  <a:moveTo>
                    <a:pt x="32" y="0"/>
                  </a:moveTo>
                  <a:lnTo>
                    <a:pt x="32" y="0"/>
                  </a:lnTo>
                  <a:lnTo>
                    <a:pt x="27" y="5"/>
                  </a:lnTo>
                  <a:lnTo>
                    <a:pt x="27" y="14"/>
                  </a:lnTo>
                  <a:lnTo>
                    <a:pt x="22" y="19"/>
                  </a:lnTo>
                  <a:lnTo>
                    <a:pt x="18" y="28"/>
                  </a:lnTo>
                  <a:lnTo>
                    <a:pt x="13" y="37"/>
                  </a:lnTo>
                  <a:lnTo>
                    <a:pt x="4" y="46"/>
                  </a:lnTo>
                  <a:lnTo>
                    <a:pt x="0" y="50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9" y="55"/>
                  </a:lnTo>
                  <a:lnTo>
                    <a:pt x="13" y="50"/>
                  </a:lnTo>
                  <a:lnTo>
                    <a:pt x="18" y="41"/>
                  </a:lnTo>
                  <a:lnTo>
                    <a:pt x="22" y="32"/>
                  </a:lnTo>
                  <a:lnTo>
                    <a:pt x="27" y="19"/>
                  </a:lnTo>
                  <a:lnTo>
                    <a:pt x="32" y="1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29" name="Freeform 141"/>
            <p:cNvSpPr>
              <a:spLocks/>
            </p:cNvSpPr>
            <p:nvPr/>
          </p:nvSpPr>
          <p:spPr bwMode="auto">
            <a:xfrm>
              <a:off x="3799" y="2120"/>
              <a:ext cx="36" cy="5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4"/>
                </a:cxn>
                <a:cxn ang="0">
                  <a:pos x="32" y="9"/>
                </a:cxn>
                <a:cxn ang="0">
                  <a:pos x="32" y="13"/>
                </a:cxn>
                <a:cxn ang="0">
                  <a:pos x="27" y="22"/>
                </a:cxn>
                <a:cxn ang="0">
                  <a:pos x="27" y="27"/>
                </a:cxn>
                <a:cxn ang="0">
                  <a:pos x="18" y="36"/>
                </a:cxn>
                <a:cxn ang="0">
                  <a:pos x="13" y="40"/>
                </a:cxn>
                <a:cxn ang="0">
                  <a:pos x="0" y="45"/>
                </a:cxn>
                <a:cxn ang="0">
                  <a:pos x="13" y="54"/>
                </a:cxn>
                <a:cxn ang="0">
                  <a:pos x="13" y="54"/>
                </a:cxn>
                <a:cxn ang="0">
                  <a:pos x="18" y="50"/>
                </a:cxn>
                <a:cxn ang="0">
                  <a:pos x="23" y="45"/>
                </a:cxn>
                <a:cxn ang="0">
                  <a:pos x="27" y="40"/>
                </a:cxn>
                <a:cxn ang="0">
                  <a:pos x="32" y="31"/>
                </a:cxn>
                <a:cxn ang="0">
                  <a:pos x="36" y="22"/>
                </a:cxn>
                <a:cxn ang="0">
                  <a:pos x="36" y="13"/>
                </a:cxn>
                <a:cxn ang="0">
                  <a:pos x="32" y="0"/>
                </a:cxn>
              </a:cxnLst>
              <a:rect l="0" t="0" r="r" b="b"/>
              <a:pathLst>
                <a:path w="36" h="54">
                  <a:moveTo>
                    <a:pt x="32" y="0"/>
                  </a:moveTo>
                  <a:lnTo>
                    <a:pt x="32" y="4"/>
                  </a:lnTo>
                  <a:lnTo>
                    <a:pt x="32" y="9"/>
                  </a:lnTo>
                  <a:lnTo>
                    <a:pt x="32" y="13"/>
                  </a:lnTo>
                  <a:lnTo>
                    <a:pt x="27" y="22"/>
                  </a:lnTo>
                  <a:lnTo>
                    <a:pt x="27" y="27"/>
                  </a:lnTo>
                  <a:lnTo>
                    <a:pt x="18" y="36"/>
                  </a:lnTo>
                  <a:lnTo>
                    <a:pt x="13" y="40"/>
                  </a:lnTo>
                  <a:lnTo>
                    <a:pt x="0" y="45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8" y="50"/>
                  </a:lnTo>
                  <a:lnTo>
                    <a:pt x="23" y="45"/>
                  </a:lnTo>
                  <a:lnTo>
                    <a:pt x="27" y="40"/>
                  </a:lnTo>
                  <a:lnTo>
                    <a:pt x="32" y="31"/>
                  </a:lnTo>
                  <a:lnTo>
                    <a:pt x="36" y="22"/>
                  </a:lnTo>
                  <a:lnTo>
                    <a:pt x="36" y="1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0" name="Freeform 142"/>
            <p:cNvSpPr>
              <a:spLocks/>
            </p:cNvSpPr>
            <p:nvPr/>
          </p:nvSpPr>
          <p:spPr bwMode="auto">
            <a:xfrm>
              <a:off x="3854" y="2133"/>
              <a:ext cx="74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5"/>
                </a:cxn>
                <a:cxn ang="0">
                  <a:pos x="10" y="9"/>
                </a:cxn>
                <a:cxn ang="0">
                  <a:pos x="14" y="14"/>
                </a:cxn>
                <a:cxn ang="0">
                  <a:pos x="23" y="23"/>
                </a:cxn>
                <a:cxn ang="0">
                  <a:pos x="37" y="23"/>
                </a:cxn>
                <a:cxn ang="0">
                  <a:pos x="50" y="27"/>
                </a:cxn>
                <a:cxn ang="0">
                  <a:pos x="73" y="23"/>
                </a:cxn>
                <a:cxn ang="0">
                  <a:pos x="69" y="23"/>
                </a:cxn>
                <a:cxn ang="0">
                  <a:pos x="64" y="23"/>
                </a:cxn>
                <a:cxn ang="0">
                  <a:pos x="60" y="23"/>
                </a:cxn>
                <a:cxn ang="0">
                  <a:pos x="50" y="18"/>
                </a:cxn>
                <a:cxn ang="0">
                  <a:pos x="41" y="14"/>
                </a:cxn>
                <a:cxn ang="0">
                  <a:pos x="28" y="9"/>
                </a:cxn>
                <a:cxn ang="0">
                  <a:pos x="19" y="5"/>
                </a:cxn>
                <a:cxn ang="0">
                  <a:pos x="0" y="0"/>
                </a:cxn>
              </a:cxnLst>
              <a:rect l="0" t="0" r="r" b="b"/>
              <a:pathLst>
                <a:path w="73" h="27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10" y="9"/>
                  </a:lnTo>
                  <a:lnTo>
                    <a:pt x="14" y="14"/>
                  </a:lnTo>
                  <a:lnTo>
                    <a:pt x="23" y="23"/>
                  </a:lnTo>
                  <a:lnTo>
                    <a:pt x="37" y="23"/>
                  </a:lnTo>
                  <a:lnTo>
                    <a:pt x="50" y="27"/>
                  </a:lnTo>
                  <a:lnTo>
                    <a:pt x="73" y="23"/>
                  </a:lnTo>
                  <a:lnTo>
                    <a:pt x="69" y="23"/>
                  </a:lnTo>
                  <a:lnTo>
                    <a:pt x="64" y="23"/>
                  </a:lnTo>
                  <a:lnTo>
                    <a:pt x="60" y="23"/>
                  </a:lnTo>
                  <a:lnTo>
                    <a:pt x="50" y="18"/>
                  </a:lnTo>
                  <a:lnTo>
                    <a:pt x="41" y="14"/>
                  </a:lnTo>
                  <a:lnTo>
                    <a:pt x="28" y="9"/>
                  </a:lnTo>
                  <a:lnTo>
                    <a:pt x="1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1" name="Freeform 143"/>
            <p:cNvSpPr>
              <a:spLocks/>
            </p:cNvSpPr>
            <p:nvPr/>
          </p:nvSpPr>
          <p:spPr bwMode="auto">
            <a:xfrm>
              <a:off x="3831" y="2174"/>
              <a:ext cx="63" cy="50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4" y="50"/>
                </a:cxn>
                <a:cxn ang="0">
                  <a:pos x="9" y="50"/>
                </a:cxn>
                <a:cxn ang="0">
                  <a:pos x="13" y="50"/>
                </a:cxn>
                <a:cxn ang="0">
                  <a:pos x="22" y="50"/>
                </a:cxn>
                <a:cxn ang="0">
                  <a:pos x="27" y="45"/>
                </a:cxn>
                <a:cxn ang="0">
                  <a:pos x="36" y="36"/>
                </a:cxn>
                <a:cxn ang="0">
                  <a:pos x="45" y="27"/>
                </a:cxn>
                <a:cxn ang="0">
                  <a:pos x="54" y="18"/>
                </a:cxn>
                <a:cxn ang="0">
                  <a:pos x="63" y="0"/>
                </a:cxn>
                <a:cxn ang="0">
                  <a:pos x="59" y="5"/>
                </a:cxn>
                <a:cxn ang="0">
                  <a:pos x="59" y="5"/>
                </a:cxn>
                <a:cxn ang="0">
                  <a:pos x="54" y="14"/>
                </a:cxn>
                <a:cxn ang="0">
                  <a:pos x="45" y="18"/>
                </a:cxn>
                <a:cxn ang="0">
                  <a:pos x="36" y="27"/>
                </a:cxn>
                <a:cxn ang="0">
                  <a:pos x="27" y="36"/>
                </a:cxn>
                <a:cxn ang="0">
                  <a:pos x="13" y="41"/>
                </a:cxn>
                <a:cxn ang="0">
                  <a:pos x="0" y="45"/>
                </a:cxn>
              </a:cxnLst>
              <a:rect l="0" t="0" r="r" b="b"/>
              <a:pathLst>
                <a:path w="63" h="50">
                  <a:moveTo>
                    <a:pt x="0" y="45"/>
                  </a:moveTo>
                  <a:lnTo>
                    <a:pt x="4" y="50"/>
                  </a:lnTo>
                  <a:lnTo>
                    <a:pt x="9" y="50"/>
                  </a:lnTo>
                  <a:lnTo>
                    <a:pt x="13" y="50"/>
                  </a:lnTo>
                  <a:lnTo>
                    <a:pt x="22" y="50"/>
                  </a:lnTo>
                  <a:lnTo>
                    <a:pt x="27" y="45"/>
                  </a:lnTo>
                  <a:lnTo>
                    <a:pt x="36" y="36"/>
                  </a:lnTo>
                  <a:lnTo>
                    <a:pt x="45" y="27"/>
                  </a:lnTo>
                  <a:lnTo>
                    <a:pt x="54" y="18"/>
                  </a:lnTo>
                  <a:lnTo>
                    <a:pt x="63" y="0"/>
                  </a:lnTo>
                  <a:lnTo>
                    <a:pt x="59" y="5"/>
                  </a:lnTo>
                  <a:lnTo>
                    <a:pt x="59" y="5"/>
                  </a:lnTo>
                  <a:lnTo>
                    <a:pt x="54" y="14"/>
                  </a:lnTo>
                  <a:lnTo>
                    <a:pt x="45" y="18"/>
                  </a:lnTo>
                  <a:lnTo>
                    <a:pt x="36" y="27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2" name="Freeform 144"/>
            <p:cNvSpPr>
              <a:spLocks/>
            </p:cNvSpPr>
            <p:nvPr/>
          </p:nvSpPr>
          <p:spPr bwMode="auto">
            <a:xfrm>
              <a:off x="3912" y="2201"/>
              <a:ext cx="15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4" y="18"/>
                </a:cxn>
                <a:cxn ang="0">
                  <a:pos x="4" y="28"/>
                </a:cxn>
                <a:cxn ang="0">
                  <a:pos x="4" y="37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18" y="37"/>
                </a:cxn>
                <a:cxn ang="0">
                  <a:pos x="18" y="37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18"/>
                </a:cxn>
                <a:cxn ang="0">
                  <a:pos x="13" y="14"/>
                </a:cxn>
                <a:cxn ang="0">
                  <a:pos x="9" y="5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8" h="50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4" y="9"/>
                  </a:lnTo>
                  <a:lnTo>
                    <a:pt x="4" y="18"/>
                  </a:lnTo>
                  <a:lnTo>
                    <a:pt x="4" y="28"/>
                  </a:lnTo>
                  <a:lnTo>
                    <a:pt x="4" y="37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18"/>
                  </a:lnTo>
                  <a:lnTo>
                    <a:pt x="13" y="14"/>
                  </a:lnTo>
                  <a:lnTo>
                    <a:pt x="9" y="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3" name="Freeform 145"/>
            <p:cNvSpPr>
              <a:spLocks/>
            </p:cNvSpPr>
            <p:nvPr/>
          </p:nvSpPr>
          <p:spPr bwMode="auto">
            <a:xfrm>
              <a:off x="3917" y="2187"/>
              <a:ext cx="3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4"/>
                </a:cxn>
                <a:cxn ang="0">
                  <a:pos x="9" y="4"/>
                </a:cxn>
                <a:cxn ang="0">
                  <a:pos x="9" y="9"/>
                </a:cxn>
                <a:cxn ang="0">
                  <a:pos x="14" y="18"/>
                </a:cxn>
                <a:cxn ang="0">
                  <a:pos x="18" y="22"/>
                </a:cxn>
                <a:cxn ang="0">
                  <a:pos x="23" y="31"/>
                </a:cxn>
                <a:cxn ang="0">
                  <a:pos x="23" y="41"/>
                </a:cxn>
                <a:cxn ang="0">
                  <a:pos x="32" y="27"/>
                </a:cxn>
                <a:cxn ang="0">
                  <a:pos x="32" y="22"/>
                </a:cxn>
                <a:cxn ang="0">
                  <a:pos x="27" y="22"/>
                </a:cxn>
                <a:cxn ang="0">
                  <a:pos x="27" y="18"/>
                </a:cxn>
                <a:cxn ang="0">
                  <a:pos x="23" y="13"/>
                </a:cxn>
                <a:cxn ang="0">
                  <a:pos x="18" y="9"/>
                </a:cxn>
                <a:cxn ang="0">
                  <a:pos x="14" y="4"/>
                </a:cxn>
                <a:cxn ang="0">
                  <a:pos x="5" y="0"/>
                </a:cxn>
                <a:cxn ang="0">
                  <a:pos x="0" y="0"/>
                </a:cxn>
              </a:cxnLst>
              <a:rect l="0" t="0" r="r" b="b"/>
              <a:pathLst>
                <a:path w="32" h="41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9" y="4"/>
                  </a:lnTo>
                  <a:lnTo>
                    <a:pt x="9" y="9"/>
                  </a:lnTo>
                  <a:lnTo>
                    <a:pt x="14" y="18"/>
                  </a:lnTo>
                  <a:lnTo>
                    <a:pt x="18" y="22"/>
                  </a:lnTo>
                  <a:lnTo>
                    <a:pt x="23" y="31"/>
                  </a:lnTo>
                  <a:lnTo>
                    <a:pt x="23" y="41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27" y="22"/>
                  </a:lnTo>
                  <a:lnTo>
                    <a:pt x="27" y="18"/>
                  </a:lnTo>
                  <a:lnTo>
                    <a:pt x="23" y="13"/>
                  </a:lnTo>
                  <a:lnTo>
                    <a:pt x="18" y="9"/>
                  </a:lnTo>
                  <a:lnTo>
                    <a:pt x="14" y="4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4" name="Freeform 146"/>
            <p:cNvSpPr>
              <a:spLocks/>
            </p:cNvSpPr>
            <p:nvPr/>
          </p:nvSpPr>
          <p:spPr bwMode="auto">
            <a:xfrm>
              <a:off x="3940" y="2179"/>
              <a:ext cx="23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7"/>
                </a:cxn>
                <a:cxn ang="0">
                  <a:pos x="23" y="13"/>
                </a:cxn>
                <a:cxn ang="0">
                  <a:pos x="0" y="0"/>
                </a:cxn>
              </a:cxnLst>
              <a:rect l="0" t="0" r="r" b="b"/>
              <a:pathLst>
                <a:path w="23" h="27">
                  <a:moveTo>
                    <a:pt x="0" y="0"/>
                  </a:moveTo>
                  <a:lnTo>
                    <a:pt x="18" y="27"/>
                  </a:lnTo>
                  <a:lnTo>
                    <a:pt x="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5" name="Freeform 147"/>
            <p:cNvSpPr>
              <a:spLocks/>
            </p:cNvSpPr>
            <p:nvPr/>
          </p:nvSpPr>
          <p:spPr bwMode="auto">
            <a:xfrm>
              <a:off x="4113" y="1825"/>
              <a:ext cx="36" cy="6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14" y="4"/>
                </a:cxn>
                <a:cxn ang="0">
                  <a:pos x="18" y="9"/>
                </a:cxn>
                <a:cxn ang="0">
                  <a:pos x="23" y="13"/>
                </a:cxn>
                <a:cxn ang="0">
                  <a:pos x="27" y="22"/>
                </a:cxn>
                <a:cxn ang="0">
                  <a:pos x="32" y="31"/>
                </a:cxn>
                <a:cxn ang="0">
                  <a:pos x="32" y="41"/>
                </a:cxn>
                <a:cxn ang="0">
                  <a:pos x="36" y="45"/>
                </a:cxn>
                <a:cxn ang="0">
                  <a:pos x="18" y="63"/>
                </a:cxn>
                <a:cxn ang="0">
                  <a:pos x="18" y="59"/>
                </a:cxn>
                <a:cxn ang="0">
                  <a:pos x="18" y="54"/>
                </a:cxn>
                <a:cxn ang="0">
                  <a:pos x="18" y="45"/>
                </a:cxn>
                <a:cxn ang="0">
                  <a:pos x="18" y="41"/>
                </a:cxn>
                <a:cxn ang="0">
                  <a:pos x="14" y="31"/>
                </a:cxn>
                <a:cxn ang="0">
                  <a:pos x="9" y="22"/>
                </a:cxn>
                <a:cxn ang="0">
                  <a:pos x="4" y="13"/>
                </a:cxn>
                <a:cxn ang="0">
                  <a:pos x="0" y="9"/>
                </a:cxn>
              </a:cxnLst>
              <a:rect l="0" t="0" r="r" b="b"/>
              <a:pathLst>
                <a:path w="36" h="63">
                  <a:moveTo>
                    <a:pt x="0" y="9"/>
                  </a:moveTo>
                  <a:lnTo>
                    <a:pt x="9" y="0"/>
                  </a:lnTo>
                  <a:lnTo>
                    <a:pt x="9" y="0"/>
                  </a:lnTo>
                  <a:lnTo>
                    <a:pt x="14" y="4"/>
                  </a:lnTo>
                  <a:lnTo>
                    <a:pt x="18" y="9"/>
                  </a:lnTo>
                  <a:lnTo>
                    <a:pt x="23" y="13"/>
                  </a:lnTo>
                  <a:lnTo>
                    <a:pt x="27" y="22"/>
                  </a:lnTo>
                  <a:lnTo>
                    <a:pt x="32" y="31"/>
                  </a:lnTo>
                  <a:lnTo>
                    <a:pt x="32" y="41"/>
                  </a:lnTo>
                  <a:lnTo>
                    <a:pt x="36" y="45"/>
                  </a:lnTo>
                  <a:lnTo>
                    <a:pt x="18" y="63"/>
                  </a:lnTo>
                  <a:lnTo>
                    <a:pt x="18" y="59"/>
                  </a:lnTo>
                  <a:lnTo>
                    <a:pt x="18" y="54"/>
                  </a:lnTo>
                  <a:lnTo>
                    <a:pt x="18" y="45"/>
                  </a:lnTo>
                  <a:lnTo>
                    <a:pt x="18" y="41"/>
                  </a:lnTo>
                  <a:lnTo>
                    <a:pt x="14" y="31"/>
                  </a:lnTo>
                  <a:lnTo>
                    <a:pt x="9" y="22"/>
                  </a:lnTo>
                  <a:lnTo>
                    <a:pt x="4" y="13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6" name="Freeform 148"/>
            <p:cNvSpPr>
              <a:spLocks/>
            </p:cNvSpPr>
            <p:nvPr/>
          </p:nvSpPr>
          <p:spPr bwMode="auto">
            <a:xfrm>
              <a:off x="4063" y="1920"/>
              <a:ext cx="58" cy="45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4" y="18"/>
                </a:cxn>
                <a:cxn ang="0">
                  <a:pos x="9" y="18"/>
                </a:cxn>
                <a:cxn ang="0">
                  <a:pos x="18" y="14"/>
                </a:cxn>
                <a:cxn ang="0">
                  <a:pos x="27" y="14"/>
                </a:cxn>
                <a:cxn ang="0">
                  <a:pos x="32" y="9"/>
                </a:cxn>
                <a:cxn ang="0">
                  <a:pos x="41" y="5"/>
                </a:cxn>
                <a:cxn ang="0">
                  <a:pos x="50" y="5"/>
                </a:cxn>
                <a:cxn ang="0">
                  <a:pos x="50" y="0"/>
                </a:cxn>
                <a:cxn ang="0">
                  <a:pos x="50" y="5"/>
                </a:cxn>
                <a:cxn ang="0">
                  <a:pos x="50" y="5"/>
                </a:cxn>
                <a:cxn ang="0">
                  <a:pos x="54" y="9"/>
                </a:cxn>
                <a:cxn ang="0">
                  <a:pos x="54" y="18"/>
                </a:cxn>
                <a:cxn ang="0">
                  <a:pos x="54" y="23"/>
                </a:cxn>
                <a:cxn ang="0">
                  <a:pos x="54" y="27"/>
                </a:cxn>
                <a:cxn ang="0">
                  <a:pos x="54" y="36"/>
                </a:cxn>
                <a:cxn ang="0">
                  <a:pos x="54" y="41"/>
                </a:cxn>
                <a:cxn ang="0">
                  <a:pos x="36" y="41"/>
                </a:cxn>
                <a:cxn ang="0">
                  <a:pos x="23" y="45"/>
                </a:cxn>
                <a:cxn ang="0">
                  <a:pos x="0" y="18"/>
                </a:cxn>
              </a:cxnLst>
              <a:rect l="0" t="0" r="r" b="b"/>
              <a:pathLst>
                <a:path w="54" h="45">
                  <a:moveTo>
                    <a:pt x="0" y="18"/>
                  </a:moveTo>
                  <a:lnTo>
                    <a:pt x="4" y="18"/>
                  </a:lnTo>
                  <a:lnTo>
                    <a:pt x="9" y="18"/>
                  </a:lnTo>
                  <a:lnTo>
                    <a:pt x="18" y="14"/>
                  </a:lnTo>
                  <a:lnTo>
                    <a:pt x="27" y="14"/>
                  </a:lnTo>
                  <a:lnTo>
                    <a:pt x="32" y="9"/>
                  </a:lnTo>
                  <a:lnTo>
                    <a:pt x="41" y="5"/>
                  </a:lnTo>
                  <a:lnTo>
                    <a:pt x="50" y="5"/>
                  </a:lnTo>
                  <a:lnTo>
                    <a:pt x="50" y="0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4" y="9"/>
                  </a:lnTo>
                  <a:lnTo>
                    <a:pt x="54" y="18"/>
                  </a:lnTo>
                  <a:lnTo>
                    <a:pt x="54" y="23"/>
                  </a:lnTo>
                  <a:lnTo>
                    <a:pt x="54" y="27"/>
                  </a:lnTo>
                  <a:lnTo>
                    <a:pt x="54" y="36"/>
                  </a:lnTo>
                  <a:lnTo>
                    <a:pt x="54" y="41"/>
                  </a:lnTo>
                  <a:lnTo>
                    <a:pt x="36" y="41"/>
                  </a:lnTo>
                  <a:lnTo>
                    <a:pt x="23" y="45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7" name="Freeform 149"/>
            <p:cNvSpPr>
              <a:spLocks/>
            </p:cNvSpPr>
            <p:nvPr/>
          </p:nvSpPr>
          <p:spPr bwMode="auto">
            <a:xfrm>
              <a:off x="4131" y="1902"/>
              <a:ext cx="27" cy="6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9"/>
                </a:cxn>
                <a:cxn ang="0">
                  <a:pos x="27" y="18"/>
                </a:cxn>
                <a:cxn ang="0">
                  <a:pos x="27" y="27"/>
                </a:cxn>
                <a:cxn ang="0">
                  <a:pos x="27" y="41"/>
                </a:cxn>
                <a:cxn ang="0">
                  <a:pos x="27" y="50"/>
                </a:cxn>
                <a:cxn ang="0">
                  <a:pos x="27" y="59"/>
                </a:cxn>
                <a:cxn ang="0">
                  <a:pos x="23" y="63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5" y="54"/>
                </a:cxn>
                <a:cxn ang="0">
                  <a:pos x="5" y="50"/>
                </a:cxn>
                <a:cxn ang="0">
                  <a:pos x="5" y="41"/>
                </a:cxn>
                <a:cxn ang="0">
                  <a:pos x="5" y="32"/>
                </a:cxn>
                <a:cxn ang="0">
                  <a:pos x="5" y="27"/>
                </a:cxn>
                <a:cxn ang="0">
                  <a:pos x="5" y="18"/>
                </a:cxn>
                <a:cxn ang="0">
                  <a:pos x="5" y="13"/>
                </a:cxn>
              </a:cxnLst>
              <a:rect l="0" t="0" r="r" b="b"/>
              <a:pathLst>
                <a:path w="27" h="63">
                  <a:moveTo>
                    <a:pt x="5" y="13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9"/>
                  </a:lnTo>
                  <a:lnTo>
                    <a:pt x="27" y="18"/>
                  </a:lnTo>
                  <a:lnTo>
                    <a:pt x="27" y="27"/>
                  </a:lnTo>
                  <a:lnTo>
                    <a:pt x="27" y="41"/>
                  </a:lnTo>
                  <a:lnTo>
                    <a:pt x="27" y="50"/>
                  </a:lnTo>
                  <a:lnTo>
                    <a:pt x="27" y="59"/>
                  </a:lnTo>
                  <a:lnTo>
                    <a:pt x="23" y="63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5" y="54"/>
                  </a:lnTo>
                  <a:lnTo>
                    <a:pt x="5" y="50"/>
                  </a:lnTo>
                  <a:lnTo>
                    <a:pt x="5" y="41"/>
                  </a:lnTo>
                  <a:lnTo>
                    <a:pt x="5" y="32"/>
                  </a:lnTo>
                  <a:lnTo>
                    <a:pt x="5" y="27"/>
                  </a:lnTo>
                  <a:lnTo>
                    <a:pt x="5" y="18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8" name="Freeform 150"/>
            <p:cNvSpPr>
              <a:spLocks/>
            </p:cNvSpPr>
            <p:nvPr/>
          </p:nvSpPr>
          <p:spPr bwMode="auto">
            <a:xfrm>
              <a:off x="4026" y="1670"/>
              <a:ext cx="41" cy="3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0"/>
                </a:cxn>
                <a:cxn ang="0">
                  <a:pos x="41" y="19"/>
                </a:cxn>
                <a:cxn ang="0">
                  <a:pos x="23" y="37"/>
                </a:cxn>
                <a:cxn ang="0">
                  <a:pos x="23" y="32"/>
                </a:cxn>
                <a:cxn ang="0">
                  <a:pos x="23" y="32"/>
                </a:cxn>
                <a:cxn ang="0">
                  <a:pos x="23" y="28"/>
                </a:cxn>
                <a:cxn ang="0">
                  <a:pos x="19" y="23"/>
                </a:cxn>
                <a:cxn ang="0">
                  <a:pos x="14" y="19"/>
                </a:cxn>
                <a:cxn ang="0">
                  <a:pos x="10" y="14"/>
                </a:cxn>
                <a:cxn ang="0">
                  <a:pos x="5" y="9"/>
                </a:cxn>
                <a:cxn ang="0">
                  <a:pos x="0" y="9"/>
                </a:cxn>
              </a:cxnLst>
              <a:rect l="0" t="0" r="r" b="b"/>
              <a:pathLst>
                <a:path w="41" h="37">
                  <a:moveTo>
                    <a:pt x="0" y="9"/>
                  </a:moveTo>
                  <a:lnTo>
                    <a:pt x="14" y="0"/>
                  </a:lnTo>
                  <a:lnTo>
                    <a:pt x="41" y="19"/>
                  </a:lnTo>
                  <a:lnTo>
                    <a:pt x="23" y="37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3" y="28"/>
                  </a:lnTo>
                  <a:lnTo>
                    <a:pt x="19" y="23"/>
                  </a:lnTo>
                  <a:lnTo>
                    <a:pt x="14" y="19"/>
                  </a:lnTo>
                  <a:lnTo>
                    <a:pt x="10" y="14"/>
                  </a:lnTo>
                  <a:lnTo>
                    <a:pt x="5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39" name="Freeform 151"/>
            <p:cNvSpPr>
              <a:spLocks/>
            </p:cNvSpPr>
            <p:nvPr/>
          </p:nvSpPr>
          <p:spPr bwMode="auto">
            <a:xfrm>
              <a:off x="3894" y="1998"/>
              <a:ext cx="119" cy="94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23"/>
                </a:cxn>
                <a:cxn ang="0">
                  <a:pos x="5" y="27"/>
                </a:cxn>
                <a:cxn ang="0">
                  <a:pos x="9" y="36"/>
                </a:cxn>
                <a:cxn ang="0">
                  <a:pos x="14" y="50"/>
                </a:cxn>
                <a:cxn ang="0">
                  <a:pos x="19" y="59"/>
                </a:cxn>
                <a:cxn ang="0">
                  <a:pos x="23" y="73"/>
                </a:cxn>
                <a:cxn ang="0">
                  <a:pos x="28" y="86"/>
                </a:cxn>
                <a:cxn ang="0">
                  <a:pos x="23" y="95"/>
                </a:cxn>
                <a:cxn ang="0">
                  <a:pos x="28" y="91"/>
                </a:cxn>
                <a:cxn ang="0">
                  <a:pos x="37" y="86"/>
                </a:cxn>
                <a:cxn ang="0">
                  <a:pos x="46" y="82"/>
                </a:cxn>
                <a:cxn ang="0">
                  <a:pos x="60" y="73"/>
                </a:cxn>
                <a:cxn ang="0">
                  <a:pos x="73" y="64"/>
                </a:cxn>
                <a:cxn ang="0">
                  <a:pos x="91" y="55"/>
                </a:cxn>
                <a:cxn ang="0">
                  <a:pos x="105" y="50"/>
                </a:cxn>
                <a:cxn ang="0">
                  <a:pos x="119" y="45"/>
                </a:cxn>
                <a:cxn ang="0">
                  <a:pos x="119" y="45"/>
                </a:cxn>
                <a:cxn ang="0">
                  <a:pos x="114" y="41"/>
                </a:cxn>
                <a:cxn ang="0">
                  <a:pos x="110" y="36"/>
                </a:cxn>
                <a:cxn ang="0">
                  <a:pos x="101" y="32"/>
                </a:cxn>
                <a:cxn ang="0">
                  <a:pos x="96" y="27"/>
                </a:cxn>
                <a:cxn ang="0">
                  <a:pos x="91" y="18"/>
                </a:cxn>
                <a:cxn ang="0">
                  <a:pos x="87" y="14"/>
                </a:cxn>
                <a:cxn ang="0">
                  <a:pos x="82" y="5"/>
                </a:cxn>
                <a:cxn ang="0">
                  <a:pos x="82" y="5"/>
                </a:cxn>
                <a:cxn ang="0">
                  <a:pos x="78" y="5"/>
                </a:cxn>
                <a:cxn ang="0">
                  <a:pos x="69" y="9"/>
                </a:cxn>
                <a:cxn ang="0">
                  <a:pos x="60" y="9"/>
                </a:cxn>
                <a:cxn ang="0">
                  <a:pos x="50" y="9"/>
                </a:cxn>
                <a:cxn ang="0">
                  <a:pos x="41" y="9"/>
                </a:cxn>
                <a:cxn ang="0">
                  <a:pos x="37" y="5"/>
                </a:cxn>
                <a:cxn ang="0">
                  <a:pos x="32" y="0"/>
                </a:cxn>
                <a:cxn ang="0">
                  <a:pos x="0" y="18"/>
                </a:cxn>
              </a:cxnLst>
              <a:rect l="0" t="0" r="r" b="b"/>
              <a:pathLst>
                <a:path w="119" h="95">
                  <a:moveTo>
                    <a:pt x="0" y="18"/>
                  </a:moveTo>
                  <a:lnTo>
                    <a:pt x="0" y="23"/>
                  </a:lnTo>
                  <a:lnTo>
                    <a:pt x="5" y="27"/>
                  </a:lnTo>
                  <a:lnTo>
                    <a:pt x="9" y="36"/>
                  </a:lnTo>
                  <a:lnTo>
                    <a:pt x="14" y="50"/>
                  </a:lnTo>
                  <a:lnTo>
                    <a:pt x="19" y="59"/>
                  </a:lnTo>
                  <a:lnTo>
                    <a:pt x="23" y="73"/>
                  </a:lnTo>
                  <a:lnTo>
                    <a:pt x="28" y="86"/>
                  </a:lnTo>
                  <a:lnTo>
                    <a:pt x="23" y="95"/>
                  </a:lnTo>
                  <a:lnTo>
                    <a:pt x="28" y="91"/>
                  </a:lnTo>
                  <a:lnTo>
                    <a:pt x="37" y="86"/>
                  </a:lnTo>
                  <a:lnTo>
                    <a:pt x="46" y="82"/>
                  </a:lnTo>
                  <a:lnTo>
                    <a:pt x="60" y="73"/>
                  </a:lnTo>
                  <a:lnTo>
                    <a:pt x="73" y="64"/>
                  </a:lnTo>
                  <a:lnTo>
                    <a:pt x="91" y="55"/>
                  </a:lnTo>
                  <a:lnTo>
                    <a:pt x="105" y="50"/>
                  </a:lnTo>
                  <a:lnTo>
                    <a:pt x="119" y="45"/>
                  </a:lnTo>
                  <a:lnTo>
                    <a:pt x="119" y="45"/>
                  </a:lnTo>
                  <a:lnTo>
                    <a:pt x="114" y="41"/>
                  </a:lnTo>
                  <a:lnTo>
                    <a:pt x="110" y="36"/>
                  </a:lnTo>
                  <a:lnTo>
                    <a:pt x="101" y="32"/>
                  </a:lnTo>
                  <a:lnTo>
                    <a:pt x="96" y="27"/>
                  </a:lnTo>
                  <a:lnTo>
                    <a:pt x="91" y="18"/>
                  </a:lnTo>
                  <a:lnTo>
                    <a:pt x="87" y="14"/>
                  </a:lnTo>
                  <a:lnTo>
                    <a:pt x="82" y="5"/>
                  </a:lnTo>
                  <a:lnTo>
                    <a:pt x="82" y="5"/>
                  </a:lnTo>
                  <a:lnTo>
                    <a:pt x="78" y="5"/>
                  </a:lnTo>
                  <a:lnTo>
                    <a:pt x="69" y="9"/>
                  </a:lnTo>
                  <a:lnTo>
                    <a:pt x="60" y="9"/>
                  </a:lnTo>
                  <a:lnTo>
                    <a:pt x="50" y="9"/>
                  </a:lnTo>
                  <a:lnTo>
                    <a:pt x="41" y="9"/>
                  </a:lnTo>
                  <a:lnTo>
                    <a:pt x="37" y="5"/>
                  </a:lnTo>
                  <a:lnTo>
                    <a:pt x="32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33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78040" name="Freeform 152"/>
            <p:cNvSpPr>
              <a:spLocks/>
            </p:cNvSpPr>
            <p:nvPr/>
          </p:nvSpPr>
          <p:spPr bwMode="auto">
            <a:xfrm>
              <a:off x="3935" y="2002"/>
              <a:ext cx="19" cy="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72"/>
                </a:cxn>
                <a:cxn ang="0">
                  <a:pos x="19" y="63"/>
                </a:cxn>
                <a:cxn ang="0">
                  <a:pos x="19" y="59"/>
                </a:cxn>
                <a:cxn ang="0">
                  <a:pos x="19" y="54"/>
                </a:cxn>
                <a:cxn ang="0">
                  <a:pos x="19" y="45"/>
                </a:cxn>
                <a:cxn ang="0">
                  <a:pos x="19" y="31"/>
                </a:cxn>
                <a:cxn ang="0">
                  <a:pos x="19" y="22"/>
                </a:cxn>
                <a:cxn ang="0">
                  <a:pos x="19" y="13"/>
                </a:cxn>
                <a:cxn ang="0">
                  <a:pos x="14" y="4"/>
                </a:cxn>
                <a:cxn ang="0">
                  <a:pos x="9" y="0"/>
                </a:cxn>
                <a:cxn ang="0">
                  <a:pos x="0" y="0"/>
                </a:cxn>
              </a:cxnLst>
              <a:rect l="0" t="0" r="r" b="b"/>
              <a:pathLst>
                <a:path w="19" h="72">
                  <a:moveTo>
                    <a:pt x="0" y="0"/>
                  </a:moveTo>
                  <a:lnTo>
                    <a:pt x="5" y="72"/>
                  </a:lnTo>
                  <a:lnTo>
                    <a:pt x="19" y="63"/>
                  </a:lnTo>
                  <a:lnTo>
                    <a:pt x="19" y="59"/>
                  </a:lnTo>
                  <a:lnTo>
                    <a:pt x="19" y="54"/>
                  </a:lnTo>
                  <a:lnTo>
                    <a:pt x="19" y="45"/>
                  </a:lnTo>
                  <a:lnTo>
                    <a:pt x="19" y="31"/>
                  </a:lnTo>
                  <a:lnTo>
                    <a:pt x="19" y="22"/>
                  </a:lnTo>
                  <a:lnTo>
                    <a:pt x="19" y="13"/>
                  </a:lnTo>
                  <a:lnTo>
                    <a:pt x="14" y="4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2054" name="Rectangle 153"/>
          <p:cNvSpPr>
            <a:spLocks noChangeArrowheads="1"/>
          </p:cNvSpPr>
          <p:nvPr/>
        </p:nvSpPr>
        <p:spPr bwMode="auto">
          <a:xfrm>
            <a:off x="0" y="41148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spcBef>
                <a:spcPct val="50000"/>
              </a:spcBef>
              <a:buClr>
                <a:schemeClr val="tx2"/>
              </a:buClr>
              <a:buFont typeface="Monotype Sorts" pitchFamily="-112" charset="2"/>
              <a:buNone/>
              <a:tabLst>
                <a:tab pos="376238" algn="l"/>
              </a:tabLst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2055" name="Rectangle 154"/>
          <p:cNvSpPr>
            <a:spLocks noChangeArrowheads="1"/>
          </p:cNvSpPr>
          <p:nvPr/>
        </p:nvSpPr>
        <p:spPr bwMode="auto">
          <a:xfrm>
            <a:off x="34925" y="4143375"/>
            <a:ext cx="91440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spcBef>
                <a:spcPct val="50000"/>
              </a:spcBef>
              <a:buClr>
                <a:schemeClr val="tx2"/>
              </a:buClr>
              <a:buFont typeface="Monotype Sorts" pitchFamily="-112" charset="2"/>
              <a:buNone/>
              <a:tabLst>
                <a:tab pos="376238" algn="l"/>
              </a:tabLst>
            </a:pPr>
            <a:r>
              <a:rPr lang="en-US" sz="3200" dirty="0" smtClean="0">
                <a:solidFill>
                  <a:srgbClr val="FBFCFF"/>
                </a:solidFill>
              </a:rPr>
              <a:t>Anya Boyd</a:t>
            </a:r>
            <a:endParaRPr lang="en-US" sz="3200" dirty="0" smtClean="0">
              <a:solidFill>
                <a:srgbClr val="A2C1FE"/>
              </a:solidFill>
            </a:endParaRPr>
          </a:p>
          <a:p>
            <a:pPr algn="ctr" eaLnBrk="0" hangingPunct="0">
              <a:spcBef>
                <a:spcPct val="50000"/>
              </a:spcBef>
              <a:buClr>
                <a:schemeClr val="tx2"/>
              </a:buClr>
              <a:buFont typeface="Monotype Sorts" pitchFamily="-112" charset="2"/>
              <a:buNone/>
              <a:tabLst>
                <a:tab pos="376238" algn="l"/>
              </a:tabLst>
            </a:pPr>
            <a:r>
              <a:rPr lang="en-US" sz="2000" dirty="0">
                <a:solidFill>
                  <a:srgbClr val="66CCFF"/>
                </a:solidFill>
              </a:rPr>
              <a:t>	</a:t>
            </a:r>
            <a:r>
              <a:rPr lang="en-US" sz="2000" b="1" dirty="0">
                <a:solidFill>
                  <a:srgbClr val="66CCFF"/>
                </a:solidFill>
              </a:rPr>
              <a:t>Energy Research Centre</a:t>
            </a:r>
            <a:br>
              <a:rPr lang="en-US" sz="2000" b="1" dirty="0">
                <a:solidFill>
                  <a:srgbClr val="66CCFF"/>
                </a:solidFill>
              </a:rPr>
            </a:br>
            <a:r>
              <a:rPr lang="en-US" sz="2000" b="1" dirty="0">
                <a:solidFill>
                  <a:srgbClr val="66CCFF"/>
                </a:solidFill>
              </a:rPr>
              <a:t>	University of Cape Town</a:t>
            </a:r>
            <a:endParaRPr lang="en-US" sz="2000" dirty="0" smtClean="0">
              <a:solidFill>
                <a:srgbClr val="FBFCFF"/>
              </a:solidFill>
            </a:endParaRPr>
          </a:p>
          <a:p>
            <a:pPr algn="ctr" eaLnBrk="0" hangingPunct="0">
              <a:spcBef>
                <a:spcPct val="50000"/>
              </a:spcBef>
              <a:buClr>
                <a:schemeClr val="tx2"/>
              </a:buClr>
              <a:buFont typeface="Monotype Sorts" pitchFamily="-112" charset="2"/>
              <a:buNone/>
              <a:tabLst>
                <a:tab pos="376238" algn="l"/>
              </a:tabLst>
            </a:pPr>
            <a:r>
              <a:rPr lang="en-US" sz="2000" dirty="0" smtClean="0">
                <a:solidFill>
                  <a:srgbClr val="FBFCFF"/>
                </a:solidFill>
              </a:rPr>
              <a:t>11 August 2011</a:t>
            </a:r>
            <a:endParaRPr lang="en-US" sz="2000" dirty="0">
              <a:solidFill>
                <a:srgbClr val="FBFCFF"/>
              </a:solidFill>
            </a:endParaRPr>
          </a:p>
        </p:txBody>
      </p:sp>
      <p:sp>
        <p:nvSpPr>
          <p:cNvPr id="678043" name="Text Box 155"/>
          <p:cNvSpPr txBox="1">
            <a:spLocks noChangeArrowheads="1"/>
          </p:cNvSpPr>
          <p:nvPr/>
        </p:nvSpPr>
        <p:spPr bwMode="auto">
          <a:xfrm>
            <a:off x="381000" y="2438400"/>
            <a:ext cx="8534400" cy="4308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sz="2800" b="1" i="1" dirty="0" smtClean="0">
                <a:solidFill>
                  <a:srgbClr val="FBF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TERI Stakeholder Meeting</a:t>
            </a:r>
            <a:endParaRPr lang="en-GB" sz="2800" b="1" i="1" dirty="0">
              <a:solidFill>
                <a:srgbClr val="FBF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78044" name="Line 156"/>
          <p:cNvSpPr>
            <a:spLocks noChangeShapeType="1"/>
          </p:cNvSpPr>
          <p:nvPr/>
        </p:nvSpPr>
        <p:spPr bwMode="auto">
          <a:xfrm>
            <a:off x="533400" y="4724400"/>
            <a:ext cx="8229600" cy="0"/>
          </a:xfrm>
          <a:prstGeom prst="line">
            <a:avLst/>
          </a:prstGeom>
          <a:noFill/>
          <a:ln w="12700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-112" charset="0"/>
              <a:ea typeface="+mn-ea"/>
            </a:endParaRPr>
          </a:p>
        </p:txBody>
      </p:sp>
      <p:pic>
        <p:nvPicPr>
          <p:cNvPr id="2058" name="Picture 157" descr="uctcrest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2268538" y="5084763"/>
            <a:ext cx="561975" cy="752475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62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Technical Analysis of </a:t>
            </a:r>
            <a:r>
              <a:rPr lang="en-US" sz="2800" dirty="0" err="1" smtClean="0"/>
              <a:t>NAMA’s</a:t>
            </a:r>
            <a:r>
              <a:rPr lang="en-US" sz="2800" dirty="0" smtClean="0"/>
              <a:t> at Cancun</a:t>
            </a:r>
          </a:p>
          <a:p>
            <a:r>
              <a:rPr lang="en-US" sz="2800" dirty="0" smtClean="0"/>
              <a:t>Mitigation Action Plans &amp; Scenarios (MAPS) </a:t>
            </a:r>
            <a:r>
              <a:rPr lang="en-US" sz="2800" dirty="0" err="1" smtClean="0"/>
              <a:t>programme</a:t>
            </a:r>
            <a:endParaRPr lang="en-US" sz="2800" dirty="0" smtClean="0"/>
          </a:p>
          <a:p>
            <a:pPr lvl="1"/>
            <a:r>
              <a:rPr lang="en-US" sz="2800" dirty="0" smtClean="0"/>
              <a:t>Mitigation actions in Latin American countries</a:t>
            </a:r>
          </a:p>
          <a:p>
            <a:pPr lvl="1"/>
            <a:r>
              <a:rPr lang="en-US" sz="2800" dirty="0" smtClean="0"/>
              <a:t>SA case study on approach to mitigation actions</a:t>
            </a:r>
          </a:p>
          <a:p>
            <a:pPr lvl="2"/>
            <a:r>
              <a:rPr lang="en-US" sz="2800" dirty="0" smtClean="0"/>
              <a:t>Bottom up/existing initiatives</a:t>
            </a:r>
          </a:p>
          <a:p>
            <a:r>
              <a:rPr lang="en-US" sz="2800" dirty="0" smtClean="0"/>
              <a:t>TERI project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on </a:t>
            </a:r>
            <a:r>
              <a:rPr lang="en-US" dirty="0" err="1" smtClean="0"/>
              <a:t>NAMA’s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4343400"/>
            <a:ext cx="2540000" cy="1841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24814" y="6324600"/>
            <a:ext cx="4519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www.mapsprogramme.org</a:t>
            </a:r>
            <a:r>
              <a:rPr lang="en-US" dirty="0" smtClean="0"/>
              <a:t>/about/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Definitional issues </a:t>
            </a:r>
          </a:p>
          <a:p>
            <a:r>
              <a:rPr lang="en-US" dirty="0" smtClean="0"/>
              <a:t>How to compare/assess co-benefits/ SD vs. tCO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will MRV look like?</a:t>
            </a:r>
          </a:p>
          <a:p>
            <a:r>
              <a:rPr lang="en-US" dirty="0" smtClean="0"/>
              <a:t>What will the Registry look like?</a:t>
            </a:r>
          </a:p>
          <a:p>
            <a:r>
              <a:rPr lang="en-US" dirty="0" smtClean="0"/>
              <a:t>Difference to CDM?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How to make it nationally appropriate?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Unpacking the NAMA concept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438150"/>
            <a:ext cx="9169400" cy="5981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81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Key Strategic Objectives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64886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NPC Diagnostic Report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3200" dirty="0" smtClean="0"/>
              <a:t>Alignment to national priorities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3200" dirty="0" smtClean="0"/>
              <a:t>Potential conflict of interest</a:t>
            </a:r>
          </a:p>
          <a:p>
            <a:r>
              <a:rPr lang="en-US" dirty="0" smtClean="0"/>
              <a:t>Institutions &amp; capacity to </a:t>
            </a:r>
            <a:r>
              <a:rPr lang="en-US" dirty="0" smtClean="0">
                <a:solidFill>
                  <a:srgbClr val="FFFF00"/>
                </a:solidFill>
              </a:rPr>
              <a:t>identify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design</a:t>
            </a:r>
            <a:r>
              <a:rPr lang="en-US" dirty="0" smtClean="0"/>
              <a:t> (modeling), </a:t>
            </a:r>
            <a:r>
              <a:rPr lang="en-US" dirty="0" smtClean="0">
                <a:solidFill>
                  <a:srgbClr val="FFFF00"/>
                </a:solidFill>
              </a:rPr>
              <a:t>implement</a:t>
            </a:r>
            <a:r>
              <a:rPr lang="en-US" dirty="0" smtClean="0"/>
              <a:t> &amp; </a:t>
            </a:r>
            <a:r>
              <a:rPr lang="en-US" dirty="0" err="1" smtClean="0">
                <a:solidFill>
                  <a:srgbClr val="FFFF00"/>
                </a:solidFill>
              </a:rPr>
              <a:t>operationalise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Domestic &amp; international components</a:t>
            </a:r>
            <a:endParaRPr lang="en-US" dirty="0" smtClean="0"/>
          </a:p>
          <a:p>
            <a:r>
              <a:rPr lang="en-US" dirty="0" smtClean="0"/>
              <a:t>Ownership and mandate</a:t>
            </a:r>
          </a:p>
          <a:p>
            <a:r>
              <a:rPr lang="en-US" dirty="0" smtClean="0"/>
              <a:t>Project specific </a:t>
            </a:r>
            <a:r>
              <a:rPr lang="en-US" dirty="0" smtClean="0"/>
              <a:t>blockages</a:t>
            </a:r>
          </a:p>
          <a:p>
            <a:r>
              <a:rPr lang="en-US" dirty="0" smtClean="0"/>
              <a:t>Indicators for tracking implementation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NAMA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Sustainable development</a:t>
            </a:r>
          </a:p>
          <a:p>
            <a:r>
              <a:rPr lang="en-US" sz="2800" dirty="0" smtClean="0"/>
              <a:t>Add development implications</a:t>
            </a:r>
          </a:p>
          <a:p>
            <a:pPr lvl="1"/>
            <a:r>
              <a:rPr lang="en-US" sz="2800" dirty="0" smtClean="0"/>
              <a:t>Poverty component</a:t>
            </a:r>
          </a:p>
          <a:p>
            <a:pPr lvl="1"/>
            <a:r>
              <a:rPr lang="en-US" sz="2800" dirty="0" smtClean="0"/>
              <a:t>Co-benefits</a:t>
            </a:r>
          </a:p>
          <a:p>
            <a:r>
              <a:rPr lang="en-US" sz="2800" dirty="0" smtClean="0"/>
              <a:t>Implementation strategies</a:t>
            </a:r>
          </a:p>
          <a:p>
            <a:pPr lvl="1"/>
            <a:r>
              <a:rPr lang="en-US" sz="2800" dirty="0" smtClean="0"/>
              <a:t>Moving identified actions into projects</a:t>
            </a:r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800" dirty="0" smtClean="0"/>
              <a:t>Crediting </a:t>
            </a:r>
            <a:r>
              <a:rPr lang="en-US" sz="2800" dirty="0" err="1" smtClean="0"/>
              <a:t>NAMA’s</a:t>
            </a:r>
            <a:r>
              <a:rPr lang="en-US" sz="2800" dirty="0" smtClean="0"/>
              <a:t> not </a:t>
            </a:r>
            <a:r>
              <a:rPr lang="en-US" sz="2800" dirty="0" smtClean="0"/>
              <a:t>focus</a:t>
            </a:r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800" dirty="0" smtClean="0"/>
              <a:t>More clarity of NAMA</a:t>
            </a:r>
            <a:endParaRPr lang="en-US" sz="2800" dirty="0" smtClean="0"/>
          </a:p>
          <a:p>
            <a:r>
              <a:rPr lang="en-US" sz="2800" dirty="0" smtClean="0"/>
              <a:t>Learn from partners on approaches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Research Centre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5908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54" name="Rectangle 130"/>
          <p:cNvSpPr>
            <a:spLocks noChangeArrowheads="1"/>
          </p:cNvSpPr>
          <p:nvPr/>
        </p:nvSpPr>
        <p:spPr bwMode="auto">
          <a:xfrm>
            <a:off x="2700338" y="1916113"/>
            <a:ext cx="93503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5" name="Rectangle 131"/>
          <p:cNvSpPr>
            <a:spLocks noChangeArrowheads="1"/>
          </p:cNvSpPr>
          <p:nvPr/>
        </p:nvSpPr>
        <p:spPr bwMode="auto">
          <a:xfrm>
            <a:off x="2700338" y="2282825"/>
            <a:ext cx="93503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6" name="Rectangle 132"/>
          <p:cNvSpPr>
            <a:spLocks noChangeArrowheads="1"/>
          </p:cNvSpPr>
          <p:nvPr/>
        </p:nvSpPr>
        <p:spPr bwMode="auto">
          <a:xfrm>
            <a:off x="3563938" y="2706688"/>
            <a:ext cx="4321175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7" name="Rectangle 133"/>
          <p:cNvSpPr>
            <a:spLocks noChangeArrowheads="1"/>
          </p:cNvSpPr>
          <p:nvPr/>
        </p:nvSpPr>
        <p:spPr bwMode="auto">
          <a:xfrm>
            <a:off x="6588125" y="5553075"/>
            <a:ext cx="1871663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3" name="Rectangle 129"/>
          <p:cNvSpPr>
            <a:spLocks noChangeArrowheads="1"/>
          </p:cNvSpPr>
          <p:nvPr/>
        </p:nvSpPr>
        <p:spPr bwMode="auto">
          <a:xfrm>
            <a:off x="2166938" y="1341438"/>
            <a:ext cx="506888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658" name="Rectangle 34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005A58">
                  <a:alpha val="80000"/>
                </a:srgb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z="2400" dirty="0" smtClean="0">
                <a:effectLst/>
              </a:rPr>
              <a:t>Rollout of electric private passenger vehicles in South Africa</a:t>
            </a:r>
          </a:p>
        </p:txBody>
      </p:sp>
      <p:graphicFrame>
        <p:nvGraphicFramePr>
          <p:cNvPr id="922761" name="Group 137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351837" cy="5050037"/>
        </p:xfrm>
        <a:graphic>
          <a:graphicData uri="http://schemas.openxmlformats.org/drawingml/2006/table">
            <a:tbl>
              <a:tblPr/>
              <a:tblGrid>
                <a:gridCol w="1584325"/>
                <a:gridCol w="2382837"/>
                <a:gridCol w="2087563"/>
                <a:gridCol w="229711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Description of NAMA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Production and use of private passenger electric vehicles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10%  penetration of electric private passenger vehicles by 2015, increasing to 27% in 2020, 60% expected by 2030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GHG reductions from baseline (MtCO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eq)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2011-2020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2011-2030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2011-2050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10.6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92.3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450.0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International support sought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Funding to cover incremental costs of US$344.7 billion from 2011-2050 to manufacture electric vehicles. It</a:t>
                      </a: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excludes costs for infrastructural reform. 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Technical support in establishing battery charging stations  and battery swapping facilities.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Indicators to track implementation of action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of electric vehicles to assess take-up by consumers.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of petrol and diesel vehicles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volumes of petrol and diesel-displacement of vehicles that use these fuels.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2275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Information which would add value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Prototypes of wholly South African-designed electric vehicle models have been developed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SA’s Council for Scientific and Industrial Research has extensively researched lithium batteries; current studies are evaluating feasibility of developing and producing batteries locally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Sustainable development benefits of the NAMA include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lower local air pollution, employment creation and potential balance of payment benefits.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Table Placeholder 4" descr="Joule_front.jpg"/>
          <p:cNvPicPr>
            <a:picLocks noChangeAspect="1"/>
          </p:cNvPicPr>
          <p:nvPr/>
        </p:nvPicPr>
        <p:blipFill>
          <a:blip r:embed="rId3"/>
          <a:srcRect l="-1906" r="-1906"/>
          <a:stretch>
            <a:fillRect/>
          </a:stretch>
        </p:blipFill>
        <p:spPr bwMode="auto">
          <a:xfrm>
            <a:off x="0" y="5502934"/>
            <a:ext cx="2209800" cy="135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54" grpId="0" animBg="1"/>
      <p:bldP spid="922755" grpId="0" animBg="1"/>
      <p:bldP spid="922756" grpId="0" animBg="1"/>
      <p:bldP spid="922757" grpId="0" animBg="1"/>
      <p:bldP spid="9227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54" name="Rectangle 130"/>
          <p:cNvSpPr>
            <a:spLocks noChangeArrowheads="1"/>
          </p:cNvSpPr>
          <p:nvPr/>
        </p:nvSpPr>
        <p:spPr bwMode="auto">
          <a:xfrm>
            <a:off x="2700338" y="1916113"/>
            <a:ext cx="93503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5" name="Rectangle 131"/>
          <p:cNvSpPr>
            <a:spLocks noChangeArrowheads="1"/>
          </p:cNvSpPr>
          <p:nvPr/>
        </p:nvSpPr>
        <p:spPr bwMode="auto">
          <a:xfrm>
            <a:off x="2700338" y="2282825"/>
            <a:ext cx="93503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6" name="Rectangle 132"/>
          <p:cNvSpPr>
            <a:spLocks noChangeArrowheads="1"/>
          </p:cNvSpPr>
          <p:nvPr/>
        </p:nvSpPr>
        <p:spPr bwMode="auto">
          <a:xfrm>
            <a:off x="3563938" y="2706688"/>
            <a:ext cx="4321175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7" name="Rectangle 133"/>
          <p:cNvSpPr>
            <a:spLocks noChangeArrowheads="1"/>
          </p:cNvSpPr>
          <p:nvPr/>
        </p:nvSpPr>
        <p:spPr bwMode="auto">
          <a:xfrm>
            <a:off x="6588125" y="5553075"/>
            <a:ext cx="1871663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53" name="Rectangle 129"/>
          <p:cNvSpPr>
            <a:spLocks noChangeArrowheads="1"/>
          </p:cNvSpPr>
          <p:nvPr/>
        </p:nvSpPr>
        <p:spPr bwMode="auto">
          <a:xfrm>
            <a:off x="2166938" y="1341438"/>
            <a:ext cx="5068887" cy="2159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658" name="Rectangle 34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005A58">
                  <a:alpha val="80000"/>
                </a:srgb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sz="2400" dirty="0" smtClean="0">
                <a:effectLst/>
              </a:rPr>
              <a:t>Rollout of electric private passenger vehicles in South Africa</a:t>
            </a:r>
          </a:p>
        </p:txBody>
      </p:sp>
      <p:graphicFrame>
        <p:nvGraphicFramePr>
          <p:cNvPr id="922761" name="Group 137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351837" cy="5050037"/>
        </p:xfrm>
        <a:graphic>
          <a:graphicData uri="http://schemas.openxmlformats.org/drawingml/2006/table">
            <a:tbl>
              <a:tblPr/>
              <a:tblGrid>
                <a:gridCol w="1584325"/>
                <a:gridCol w="2382837"/>
                <a:gridCol w="2087563"/>
                <a:gridCol w="229711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Description of NAMA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Production and use of private passenger electric vehicles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10%  penetration of electric private passenger vehicles by 2015, increasing to 27% in 2020, 60% expected by 2030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GHG reductions from baseline (MtCO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eq)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2011-2020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2011-2030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2011-2050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10.6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92.3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450.0 Mt</a:t>
                      </a: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International support sought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Funding to cover incremental costs of US$344.7 billion from 2011-2050 to manufacture electric vehicles. It</a:t>
                      </a:r>
                      <a:r>
                        <a:rPr kumimoji="0" lang="en-Z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excludes costs for infrastructural reform. </a:t>
                      </a: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Technical support in establishing battery charging stations  and battery swapping facilities.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Indicators to track implementation of action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of electric vehicles to assess take-up by consumers.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of petrol and diesel vehicles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Sales volumes of petrol and diesel-displacement of vehicles that use these fuels.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2275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Information which would add value</a:t>
                      </a: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Prototypes of wholly South African-designed electric vehicle models have been developed</a:t>
                      </a: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Z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SA’s Council for Scientific and Industrial Research has extensively researched lithium batteries; current studies are evaluating feasibility of developing and producing batteries locally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  <a:p>
                      <a:pPr marL="180975" marR="0" lvl="0" indent="-180975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Sustainable development benefits of the NAMA include </a:t>
                      </a: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lower local air pollution, employment creation and potential balance of payment benefits.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72000" marB="72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Table Placeholder 4" descr="Joule_front.jpg"/>
          <p:cNvPicPr>
            <a:picLocks noChangeAspect="1"/>
          </p:cNvPicPr>
          <p:nvPr/>
        </p:nvPicPr>
        <p:blipFill>
          <a:blip r:embed="rId3"/>
          <a:srcRect l="-1906" r="-1906"/>
          <a:stretch>
            <a:fillRect/>
          </a:stretch>
        </p:blipFill>
        <p:spPr bwMode="auto">
          <a:xfrm>
            <a:off x="0" y="5502934"/>
            <a:ext cx="2209800" cy="135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54" grpId="0" animBg="1"/>
      <p:bldP spid="922755" grpId="0" animBg="1"/>
      <p:bldP spid="922756" grpId="0" animBg="1"/>
      <p:bldP spid="922757" grpId="0" animBg="1"/>
      <p:bldP spid="9227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791" name="Rectangle 119"/>
          <p:cNvSpPr>
            <a:spLocks noChangeArrowheads="1"/>
          </p:cNvSpPr>
          <p:nvPr/>
        </p:nvSpPr>
        <p:spPr bwMode="auto">
          <a:xfrm>
            <a:off x="2771775" y="2349500"/>
            <a:ext cx="973138" cy="452438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792" name="Rectangle 120"/>
          <p:cNvSpPr>
            <a:spLocks noChangeArrowheads="1"/>
          </p:cNvSpPr>
          <p:nvPr/>
        </p:nvSpPr>
        <p:spPr bwMode="auto">
          <a:xfrm>
            <a:off x="3390900" y="2808288"/>
            <a:ext cx="1468438" cy="2603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793" name="Rectangle 121"/>
          <p:cNvSpPr>
            <a:spLocks noChangeArrowheads="1"/>
          </p:cNvSpPr>
          <p:nvPr/>
        </p:nvSpPr>
        <p:spPr bwMode="auto">
          <a:xfrm>
            <a:off x="5435600" y="5084763"/>
            <a:ext cx="2952750" cy="2603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794" name="Rectangle 122"/>
          <p:cNvSpPr>
            <a:spLocks noChangeArrowheads="1"/>
          </p:cNvSpPr>
          <p:nvPr/>
        </p:nvSpPr>
        <p:spPr bwMode="auto">
          <a:xfrm>
            <a:off x="2555875" y="5300663"/>
            <a:ext cx="2592388" cy="2603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711" name="Rectangle 39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005A58">
                  <a:alpha val="80000"/>
                </a:srgb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dirty="0" smtClean="0">
                <a:effectLst/>
              </a:rPr>
              <a:t>Incremental funding of 5GW of CSP up to 2020</a:t>
            </a:r>
            <a:endParaRPr lang="en-GB" sz="2800" dirty="0" smtClean="0">
              <a:effectLst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438400" y="4495800"/>
            <a:ext cx="4114800" cy="2286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24790" name="Group 118"/>
          <p:cNvGraphicFramePr>
            <a:graphicFrameLocks noGrp="1"/>
          </p:cNvGraphicFramePr>
          <p:nvPr>
            <p:ph idx="1"/>
          </p:nvPr>
        </p:nvGraphicFramePr>
        <p:xfrm>
          <a:off x="539750" y="1268413"/>
          <a:ext cx="7993063" cy="4781232"/>
        </p:xfrm>
        <a:graphic>
          <a:graphicData uri="http://schemas.openxmlformats.org/drawingml/2006/table">
            <a:tbl>
              <a:tblPr/>
              <a:tblGrid>
                <a:gridCol w="1871663"/>
                <a:gridCol w="1763712"/>
                <a:gridCol w="2074863"/>
                <a:gridCol w="2282825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Description of </a:t>
                      </a:r>
                      <a:b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NAMA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4572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Two phases: Prepare (2010-2012) and rollout (2013-2020) </a:t>
                      </a:r>
                    </a:p>
                    <a:p>
                      <a:pPr marL="180975" marR="0" lvl="0" indent="-180975" algn="l" defTabSz="4572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First plants coming into operation from 2015 and 5GW capacity online by 2020</a:t>
                      </a:r>
                    </a:p>
                    <a:p>
                      <a:pPr marL="180975" marR="0" lvl="0" indent="-180975" algn="l" defTabSz="4572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Incorporate plan into IRP, conclude IPP/solar park regulatory framework and establish funding mechanism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6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GHG reductions from baseline (MtCO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eq)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2011-2030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2011-2050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232 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663 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1518 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International </a:t>
                      </a:r>
                      <a:b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support sought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Finance – $2 billion by 2020 as grant / concessional loan to the REFIT or Solar Park</a:t>
                      </a:r>
                    </a:p>
                    <a:p>
                      <a:pPr marL="180975" marR="0" lvl="0" indent="-18097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Technology – initially parabolic trough, then CSP central receiver and dish designs. Water saving technology will become important</a:t>
                      </a:r>
                    </a:p>
                    <a:p>
                      <a:pPr marL="180975" marR="0" lvl="0" indent="-18097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Capacity – REFIT &amp; independent systems operator capacity support required 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98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Indicators to track implementation of action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Establishment of funding mechanisms - institutional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Finance disbursed to utilities in CSP programme 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Capacity of CSP installed through programme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Electricity produced from funded CSP installations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Information which would add value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Pioneering RE in electricity system, developing industrial capacity in CSP as a basis for further expansion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Incremental employment benefits, especially with localisation</a:t>
                      </a:r>
                    </a:p>
                    <a:p>
                      <a:pPr marL="180975" marR="0" lvl="0" indent="-1809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Regional development, local air pollution benefits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19800"/>
            <a:ext cx="6705600" cy="838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91" grpId="0" animBg="1"/>
      <p:bldP spid="924792" grpId="0" animBg="1"/>
      <p:bldP spid="924793" grpId="0" animBg="1"/>
      <p:bldP spid="924794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2">
                  <a:lumMod val="20000"/>
                  <a:lumOff val="80000"/>
                </a:schemeClr>
              </a:buClr>
            </a:pPr>
            <a:r>
              <a:rPr lang="en-US" dirty="0" smtClean="0"/>
              <a:t>SA Climate &amp; Energy Policy</a:t>
            </a:r>
          </a:p>
          <a:p>
            <a:pPr marL="457200" indent="-457200">
              <a:buClr>
                <a:schemeClr val="accent2">
                  <a:lumMod val="20000"/>
                  <a:lumOff val="80000"/>
                </a:schemeClr>
              </a:buClr>
            </a:pPr>
            <a:r>
              <a:rPr lang="en-US" dirty="0" smtClean="0"/>
              <a:t>SA Mitigation</a:t>
            </a:r>
          </a:p>
          <a:p>
            <a:pPr marL="457200" indent="-457200">
              <a:buClr>
                <a:schemeClr val="accent2">
                  <a:lumMod val="20000"/>
                  <a:lumOff val="80000"/>
                </a:schemeClr>
              </a:buClr>
            </a:pPr>
            <a:r>
              <a:rPr lang="en-US" dirty="0" smtClean="0"/>
              <a:t>Unpacking &amp; implementing </a:t>
            </a:r>
            <a:r>
              <a:rPr lang="en-US" dirty="0" err="1" smtClean="0"/>
              <a:t>NAMA’s</a:t>
            </a:r>
            <a:endParaRPr lang="en-US" dirty="0" smtClean="0"/>
          </a:p>
          <a:p>
            <a:pPr marL="457200" indent="-457200">
              <a:buClr>
                <a:schemeClr val="accent2">
                  <a:lumMod val="20000"/>
                  <a:lumOff val="80000"/>
                </a:schemeClr>
              </a:buClr>
            </a:pPr>
            <a:r>
              <a:rPr lang="en-US" dirty="0" smtClean="0"/>
              <a:t>Other related work on </a:t>
            </a:r>
            <a:r>
              <a:rPr lang="en-US" dirty="0" err="1" smtClean="0"/>
              <a:t>NAMA’s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4526280"/>
          </a:xfrm>
        </p:spPr>
        <p:txBody>
          <a:bodyPr/>
          <a:lstStyle/>
          <a:p>
            <a:r>
              <a:rPr lang="en-US" dirty="0" smtClean="0"/>
              <a:t>Energy Research Centre</a:t>
            </a:r>
          </a:p>
          <a:p>
            <a:r>
              <a:rPr lang="en-US" sz="2400" dirty="0" smtClean="0"/>
              <a:t>4 Different Groups</a:t>
            </a:r>
          </a:p>
          <a:p>
            <a:pPr lvl="1"/>
            <a:r>
              <a:rPr lang="en-US" dirty="0" smtClean="0"/>
              <a:t>Energy Environment &amp; Climate Change</a:t>
            </a:r>
          </a:p>
          <a:p>
            <a:pPr lvl="1"/>
            <a:r>
              <a:rPr lang="en-US" dirty="0" smtClean="0"/>
              <a:t>Energy efficiency</a:t>
            </a:r>
          </a:p>
          <a:p>
            <a:pPr lvl="1"/>
            <a:r>
              <a:rPr lang="en-US" dirty="0" smtClean="0"/>
              <a:t>Energy modeling </a:t>
            </a:r>
          </a:p>
          <a:p>
            <a:pPr lvl="1"/>
            <a:r>
              <a:rPr lang="en-US" dirty="0" smtClean="0"/>
              <a:t>Energy Poverty &amp; Development</a:t>
            </a:r>
          </a:p>
          <a:p>
            <a:r>
              <a:rPr lang="en-US" sz="2400" dirty="0" smtClean="0"/>
              <a:t>E.g. Academic, NGO, government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campus_panorama-cropp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000"/>
            <a:ext cx="6858000" cy="2280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fricanCo2emissionsinfographic-815x1024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2448" r="-52448"/>
          <a:stretch>
            <a:fillRect/>
          </a:stretch>
        </p:blipFill>
        <p:spPr>
          <a:xfrm>
            <a:off x="-689317" y="304800"/>
            <a:ext cx="10189699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Emissions profile</a:t>
            </a:r>
            <a:endParaRPr lang="en-US" dirty="0"/>
          </a:p>
        </p:txBody>
      </p:sp>
      <p:pic>
        <p:nvPicPr>
          <p:cNvPr id="6" name="Content Placeholder 5" descr="Sectoral-Ems-2000.gif"/>
          <p:cNvPicPr>
            <a:picLocks noGrp="1" noChangeAspect="1"/>
          </p:cNvPicPr>
          <p:nvPr>
            <p:ph idx="1"/>
          </p:nvPr>
        </p:nvPicPr>
        <p:blipFill>
          <a:blip r:embed="rId2"/>
          <a:srcRect l="-4886" r="-4886"/>
          <a:stretch>
            <a:fillRect/>
          </a:stretch>
        </p:blipFill>
        <p:spPr>
          <a:xfrm>
            <a:off x="457199" y="1524000"/>
            <a:ext cx="8451849" cy="464851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Energy Research Centre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DD7C-FC17-7943-8449-3FA975C7CDC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6172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2000 GHG Inventory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0772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 </a:t>
            </a:r>
            <a:r>
              <a:rPr lang="en-US" sz="2400" dirty="0" smtClean="0">
                <a:solidFill>
                  <a:srgbClr val="FFFF00"/>
                </a:solidFill>
              </a:rPr>
              <a:t>highest CO</a:t>
            </a:r>
            <a:r>
              <a:rPr lang="en-US" sz="2400" baseline="-25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emissions in African continent </a:t>
            </a:r>
            <a:r>
              <a:rPr lang="en-US" sz="2400" dirty="0" smtClean="0"/>
              <a:t>96.2 Mt </a:t>
            </a:r>
            <a:r>
              <a:rPr lang="en-US" sz="2400" dirty="0" err="1" smtClean="0"/>
              <a:t>Ce</a:t>
            </a:r>
            <a:r>
              <a:rPr lang="en-US" sz="2400" dirty="0" smtClean="0"/>
              <a:t> (2007)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1.19% of global 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emissions, </a:t>
            </a:r>
            <a:r>
              <a:rPr lang="en-US" sz="2400" dirty="0" smtClean="0">
                <a:solidFill>
                  <a:srgbClr val="FFFF00"/>
                </a:solidFill>
              </a:rPr>
              <a:t>but high energy intensity </a:t>
            </a:r>
            <a:r>
              <a:rPr lang="en-US" sz="2400" dirty="0" smtClean="0"/>
              <a:t>makes it 44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(out of 185 countries) per capita emissions (CAIT 2011)</a:t>
            </a:r>
          </a:p>
          <a:p>
            <a:r>
              <a:rPr lang="en-US" sz="2400" dirty="0" smtClean="0"/>
              <a:t>Reliance on coal – high energy intensity of the economy,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in the world (CAIT 2011)</a:t>
            </a:r>
          </a:p>
          <a:p>
            <a:r>
              <a:rPr lang="en-US" sz="2400" dirty="0" smtClean="0"/>
              <a:t>Coal provides 77% of primary energy needs (Eskom 2011) including 93% of electricity generation (IEA 2010)</a:t>
            </a:r>
          </a:p>
          <a:p>
            <a:endParaRPr lang="en-US" sz="2400" dirty="0" smtClean="0"/>
          </a:p>
        </p:txBody>
      </p:sp>
      <p:pic>
        <p:nvPicPr>
          <p:cNvPr id="4" name="Picture 3" descr="coal-power-plan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4709160"/>
            <a:ext cx="4876800" cy="2148840"/>
          </a:xfrm>
          <a:prstGeom prst="rect">
            <a:avLst/>
          </a:prstGeom>
        </p:spPr>
      </p:pic>
      <p:pic>
        <p:nvPicPr>
          <p:cNvPr id="5" name="Picture 4" descr="ESKOM-pylon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14875"/>
            <a:ext cx="42672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077200" cy="4953000"/>
          </a:xfrm>
        </p:spPr>
        <p:txBody>
          <a:bodyPr>
            <a:normAutofit/>
          </a:bodyPr>
          <a:lstStyle/>
          <a:p>
            <a:r>
              <a:rPr lang="en-US" sz="2595" dirty="0" smtClean="0"/>
              <a:t>National Climate Change Response (NCCR)- DEA</a:t>
            </a:r>
          </a:p>
          <a:p>
            <a:pPr lvl="1"/>
            <a:r>
              <a:rPr lang="en-US" sz="2595" dirty="0" smtClean="0"/>
              <a:t>Green Paper 2010 to White Paper</a:t>
            </a:r>
          </a:p>
          <a:p>
            <a:r>
              <a:rPr lang="en-US" sz="2595" dirty="0" smtClean="0"/>
              <a:t>REFIT-’re-bid’ recently increased - </a:t>
            </a:r>
            <a:r>
              <a:rPr lang="en-US" sz="2000" dirty="0" err="1" smtClean="0"/>
              <a:t>DoE</a:t>
            </a:r>
            <a:endParaRPr lang="en-US" sz="2000" dirty="0" smtClean="0"/>
          </a:p>
          <a:p>
            <a:r>
              <a:rPr lang="en-US" sz="2595" dirty="0" smtClean="0"/>
              <a:t>Carbon Tax discussion paper - </a:t>
            </a:r>
            <a:r>
              <a:rPr lang="en-US" sz="2000" dirty="0" smtClean="0"/>
              <a:t>NT</a:t>
            </a:r>
          </a:p>
          <a:p>
            <a:r>
              <a:rPr lang="en-US" sz="2595" dirty="0" smtClean="0"/>
              <a:t>Industrial Policy Action Plan (IPAP)  </a:t>
            </a:r>
            <a:r>
              <a:rPr lang="en-US" sz="2000" dirty="0" smtClean="0"/>
              <a:t>DTI</a:t>
            </a:r>
          </a:p>
          <a:p>
            <a:pPr lvl="1"/>
            <a:r>
              <a:rPr lang="en-US" sz="2595" dirty="0" smtClean="0"/>
              <a:t>South African Renewable Initiative (</a:t>
            </a:r>
            <a:r>
              <a:rPr lang="en-US" sz="2595" dirty="0" err="1" smtClean="0"/>
              <a:t>SARi</a:t>
            </a:r>
            <a:r>
              <a:rPr lang="en-US" sz="2595" dirty="0" smtClean="0"/>
              <a:t>)</a:t>
            </a:r>
          </a:p>
          <a:p>
            <a:r>
              <a:rPr lang="en-US" sz="2595" dirty="0" smtClean="0"/>
              <a:t>Integrated Resource Plan (IRP) – </a:t>
            </a:r>
            <a:r>
              <a:rPr lang="en-US" sz="2000" dirty="0" smtClean="0"/>
              <a:t>electricity generation – </a:t>
            </a:r>
            <a:r>
              <a:rPr lang="en-US" sz="2000" dirty="0" err="1" smtClean="0"/>
              <a:t>DoE</a:t>
            </a:r>
            <a:r>
              <a:rPr lang="en-US" sz="2000" dirty="0" smtClean="0"/>
              <a:t> – </a:t>
            </a:r>
            <a:r>
              <a:rPr lang="en-US" sz="2000" dirty="0" err="1" smtClean="0"/>
              <a:t>gazetted</a:t>
            </a:r>
            <a:r>
              <a:rPr lang="en-US" sz="2000" dirty="0" smtClean="0"/>
              <a:t> May 2011</a:t>
            </a:r>
          </a:p>
          <a:p>
            <a:r>
              <a:rPr lang="en-US" sz="2595" dirty="0" smtClean="0"/>
              <a:t>Renewable Energy White Paper 2003 – </a:t>
            </a:r>
            <a:r>
              <a:rPr lang="en-US" sz="2000" dirty="0" smtClean="0"/>
              <a:t>10, 000Gwh 2013</a:t>
            </a:r>
          </a:p>
          <a:p>
            <a:r>
              <a:rPr lang="en-US" sz="2595" dirty="0" smtClean="0"/>
              <a:t>National Planning Commission (NPC) – </a:t>
            </a:r>
            <a:r>
              <a:rPr lang="en-US" sz="2000" dirty="0" smtClean="0"/>
              <a:t>Low Carbon Economy</a:t>
            </a:r>
          </a:p>
          <a:p>
            <a:endParaRPr lang="en-US" dirty="0" smtClean="0"/>
          </a:p>
        </p:txBody>
      </p:sp>
      <p:pic>
        <p:nvPicPr>
          <p:cNvPr id="4" name="Picture 3" descr="climaterespon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1981200"/>
            <a:ext cx="1905000" cy="5265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5867400"/>
            <a:ext cx="3352800" cy="8382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Climate/energy policy context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317"/>
          </a:xfrm>
        </p:spPr>
        <p:txBody>
          <a:bodyPr>
            <a:noAutofit/>
          </a:bodyPr>
          <a:lstStyle/>
          <a:p>
            <a:r>
              <a:rPr lang="en-US" sz="2400" dirty="0" smtClean="0"/>
              <a:t>2006 – 2008  Long Term Mitigation Scenarios (LTMS) </a:t>
            </a:r>
            <a:endParaRPr lang="en-US" sz="2000" dirty="0" smtClean="0"/>
          </a:p>
          <a:p>
            <a:r>
              <a:rPr lang="en-US" sz="2400" dirty="0" smtClean="0"/>
              <a:t>SA committed internationally under the CA to ‘</a:t>
            </a:r>
            <a:r>
              <a:rPr lang="en-US" sz="2400" i="1" dirty="0" smtClean="0"/>
              <a:t>take nationally appropriate mitigation actions to enable a 34% deviation below Business as Usual’</a:t>
            </a:r>
            <a:r>
              <a:rPr lang="en-US" sz="2400" dirty="0" smtClean="0"/>
              <a:t> emissions growth trajectory by 2020, and 42% by 2025</a:t>
            </a:r>
          </a:p>
          <a:p>
            <a:r>
              <a:rPr lang="en-US" sz="2400" dirty="0" smtClean="0"/>
              <a:t>CDM activity minimal (&lt;1%)</a:t>
            </a:r>
          </a:p>
          <a:p>
            <a:r>
              <a:rPr lang="en-US" sz="2400" dirty="0" smtClean="0"/>
              <a:t>Technical analysis of 4 potential </a:t>
            </a:r>
            <a:r>
              <a:rPr lang="en-US" sz="2400" dirty="0" err="1" smtClean="0"/>
              <a:t>NAMA’s</a:t>
            </a:r>
            <a:r>
              <a:rPr lang="en-US" sz="2400" dirty="0" smtClean="0"/>
              <a:t> presented at Cancun not officially endorsed (</a:t>
            </a:r>
            <a:r>
              <a:rPr lang="en-US" sz="2000" dirty="0" smtClean="0"/>
              <a:t>available </a:t>
            </a:r>
            <a:r>
              <a:rPr lang="en-US" sz="2000" dirty="0" err="1" smtClean="0"/>
              <a:t>unfccc.int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CSP – 5GW</a:t>
            </a:r>
          </a:p>
          <a:p>
            <a:pPr lvl="1"/>
            <a:r>
              <a:rPr lang="en-US" sz="2400" dirty="0" smtClean="0"/>
              <a:t>Wind – 10GW</a:t>
            </a:r>
          </a:p>
          <a:p>
            <a:pPr lvl="1"/>
            <a:r>
              <a:rPr lang="en-US" sz="2400" dirty="0" smtClean="0"/>
              <a:t>NSSF – Low cost housing</a:t>
            </a:r>
          </a:p>
          <a:p>
            <a:pPr lvl="1"/>
            <a:r>
              <a:rPr lang="en-US" sz="2400" dirty="0" smtClean="0"/>
              <a:t>Electric vehicles 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mitigation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6843" name="Group 12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077200" cy="3706178"/>
        </p:xfrm>
        <a:graphic>
          <a:graphicData uri="http://schemas.openxmlformats.org/drawingml/2006/table">
            <a:tbl>
              <a:tblPr/>
              <a:tblGrid>
                <a:gridCol w="1749425"/>
                <a:gridCol w="2087563"/>
                <a:gridCol w="2019300"/>
                <a:gridCol w="2220912"/>
              </a:tblGrid>
              <a:tr h="488396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Description of NAMA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A6A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4625" marR="0" lvl="0" indent="-174625" algn="l" defTabSz="4572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Financing the inclusion of solar water heaters and thermal efficiency measures in one million new-build low-income houses by 2020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754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GHG reductions from baseline (MtCO</a:t>
                      </a:r>
                      <a:r>
                        <a:rPr kumimoji="0" lang="en-US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eq)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A6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Annual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2011-2020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2011-2030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0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30Mt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95Mt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11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International support sought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A6A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Development of fund,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programme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and institutional capacity: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sym typeface="Symbol" charset="2"/>
                        </a:rPr>
                        <a:t>€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1m</a:t>
                      </a:r>
                    </a:p>
                    <a:p>
                      <a:pPr marL="0" marR="0" lvl="0" indent="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Capital costs of interventions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: US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sym typeface="Symbol" charset="2"/>
                        </a:rPr>
                        <a:t>$2.8 billion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  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8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Indicators to track implementation of action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A6A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4625" marR="0" lvl="0" indent="-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Number of new-build houses including upgrades</a:t>
                      </a:r>
                    </a:p>
                    <a:p>
                      <a:pPr marL="174625" marR="0" lvl="0" indent="-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Number of low-income housing solar water heaters remaining in operation in 2020/30</a:t>
                      </a:r>
                    </a:p>
                  </a:txBody>
                  <a:tcPr marL="12700" marR="12700" marT="1270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830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Information which would add value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A6A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4625" marR="0" lvl="0" indent="-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Significant health, safety and energy service delivery co-benefits through delivering improved quality housing to poor households</a:t>
                      </a:r>
                    </a:p>
                    <a:p>
                      <a:pPr marL="174625" marR="0" lvl="0" indent="-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Education and awareness-raising around clean energy issues in a sector of the population anticipated to drive emissions growth into the future</a:t>
                      </a:r>
                    </a:p>
                    <a:p>
                      <a:pPr marL="174625" marR="0" lvl="0" indent="-17462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 typeface="Symbol" charset="2"/>
                        <a:buChar char="·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Currently in advanced design phase, led by the Development Bank of Southern Africa </a:t>
                      </a:r>
                    </a:p>
                  </a:txBody>
                  <a:tcPr marL="12700" marR="12700" marT="1270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Table Placeholder 3" descr="water-heather-project-300x200.jpg"/>
          <p:cNvPicPr>
            <a:picLocks noChangeAspect="1"/>
          </p:cNvPicPr>
          <p:nvPr/>
        </p:nvPicPr>
        <p:blipFill>
          <a:blip r:embed="rId3"/>
          <a:srcRect l="-4359" r="-4359"/>
          <a:stretch>
            <a:fillRect/>
          </a:stretch>
        </p:blipFill>
        <p:spPr bwMode="auto">
          <a:xfrm>
            <a:off x="1066800" y="5181600"/>
            <a:ext cx="71569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609600"/>
            <a:ext cx="88392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Financing the upgrade of low cost housing to include energy efficiency 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701</TotalTime>
  <Words>1457</Words>
  <Application>Microsoft Macintosh PowerPoint</Application>
  <PresentationFormat>On-screen Show (4:3)</PresentationFormat>
  <Paragraphs>186</Paragraphs>
  <Slides>18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Theme</vt:lpstr>
      <vt:lpstr>Slide 1</vt:lpstr>
      <vt:lpstr>Overview</vt:lpstr>
      <vt:lpstr>Slide 3</vt:lpstr>
      <vt:lpstr>Slide 4</vt:lpstr>
      <vt:lpstr>SA Emissions profile</vt:lpstr>
      <vt:lpstr>Slide 6</vt:lpstr>
      <vt:lpstr>Climate/energy policy context</vt:lpstr>
      <vt:lpstr>SA mitigation activity</vt:lpstr>
      <vt:lpstr>Financing the upgrade of low cost housing to include energy efficiency </vt:lpstr>
      <vt:lpstr>Related work on NAMA’s</vt:lpstr>
      <vt:lpstr>Unpacking the NAMA concept</vt:lpstr>
      <vt:lpstr>Slide 12</vt:lpstr>
      <vt:lpstr>Implementation issues</vt:lpstr>
      <vt:lpstr>NAMA focus</vt:lpstr>
      <vt:lpstr>Slide 15</vt:lpstr>
      <vt:lpstr>Rollout of electric private passenger vehicles in South Africa</vt:lpstr>
      <vt:lpstr>Rollout of electric private passenger vehicles in South Africa</vt:lpstr>
      <vt:lpstr>Incremental funding of 5GW of CSP up to 2020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benefits from RE (REFIT) projects</dc:title>
  <dc:creator>User1</dc:creator>
  <cp:lastModifiedBy>Anya Boyd</cp:lastModifiedBy>
  <cp:revision>36</cp:revision>
  <dcterms:created xsi:type="dcterms:W3CDTF">2011-08-11T06:22:03Z</dcterms:created>
  <dcterms:modified xsi:type="dcterms:W3CDTF">2011-08-11T06:27:37Z</dcterms:modified>
</cp:coreProperties>
</file>